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331" r:id="rId4"/>
    <p:sldId id="332" r:id="rId5"/>
    <p:sldId id="287" r:id="rId6"/>
    <p:sldId id="333" r:id="rId7"/>
    <p:sldId id="334" r:id="rId8"/>
    <p:sldId id="335" r:id="rId9"/>
    <p:sldId id="337" r:id="rId10"/>
    <p:sldId id="338" r:id="rId11"/>
    <p:sldId id="339" r:id="rId12"/>
    <p:sldId id="340" r:id="rId13"/>
    <p:sldId id="341" r:id="rId14"/>
    <p:sldId id="342" r:id="rId15"/>
    <p:sldId id="290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2" r:id="rId24"/>
    <p:sldId id="351" r:id="rId25"/>
    <p:sldId id="353" r:id="rId26"/>
    <p:sldId id="355" r:id="rId27"/>
    <p:sldId id="354" r:id="rId28"/>
    <p:sldId id="356" r:id="rId29"/>
    <p:sldId id="357" r:id="rId30"/>
    <p:sldId id="358" r:id="rId31"/>
    <p:sldId id="359" r:id="rId32"/>
    <p:sldId id="385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4" r:id="rId57"/>
  </p:sldIdLst>
  <p:sldSz cx="12192000" cy="6858000"/>
  <p:notesSz cx="6858000" cy="9144000"/>
  <p:embeddedFontLst>
    <p:embeddedFont>
      <p:font typeface="나눔스퀘어" panose="020B0600000101010101" pitchFamily="50" charset="-127"/>
      <p:regular r:id="rId59"/>
    </p:embeddedFont>
    <p:embeddedFont>
      <p:font typeface="나눔스퀘어_ac" panose="020B0600000101010101" pitchFamily="50" charset="-127"/>
      <p:regular r:id="rId60"/>
    </p:embeddedFont>
    <p:embeddedFont>
      <p:font typeface="나눔스퀘어_ac ExtraBold" panose="020B0600000101010101" pitchFamily="50" charset="-127"/>
      <p:bold r:id="rId61"/>
    </p:embeddedFont>
    <p:embeddedFont>
      <p:font typeface="나눔스퀘어OTF" panose="020B0600000101010101" pitchFamily="34" charset="-127"/>
      <p:regular r:id="rId62"/>
    </p:embeddedFont>
    <p:embeddedFont>
      <p:font typeface="나눔스퀘어OTF ExtraBold" panose="020B0600000101010101" pitchFamily="34" charset="-127"/>
      <p:bold r:id="rId63"/>
    </p:embeddedFont>
    <p:embeddedFont>
      <p:font typeface="나눔스퀘어OTF_ac Bold" panose="020B0600000101010101" pitchFamily="34" charset="-127"/>
      <p:bold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60"/>
  </p:normalViewPr>
  <p:slideViewPr>
    <p:cSldViewPr showGuides="1">
      <p:cViewPr varScale="1">
        <p:scale>
          <a:sx n="76" d="100"/>
          <a:sy n="76" d="100"/>
        </p:scale>
        <p:origin x="66" y="4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3CAAB-F970-44C4-8000-A13212C02797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2B922-1D39-4ADD-8BE8-7D2598E31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4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909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2E39E-F2F6-7E61-0A97-902F325E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17AA4-94B7-65D7-68D7-725DEFF5D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E62A48-88B9-1472-6E3D-007B394DC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0D169-8D94-2D13-8C07-1E759BAB3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700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1BC9C-FACC-8780-FB82-473A1D4F0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1F34FC-08C3-0336-AA58-59C8BD79D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EF07BB-B801-C3D2-C8E5-C78B63F68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7BFAD-1077-164C-E518-93EDCEF61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01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50B54-3705-593B-B922-3D4EDF835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BDB67F-2ACE-4D29-80A1-E4B468470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BCE3A8-95D0-E6EC-C68F-44451933A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BC51F7-0FEB-FA26-174E-459C35C2A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95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A866A-0117-0BDD-C7B8-CCF66658B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173A11-3FF2-4046-C38F-3282154A4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49D33-6443-1C68-09FD-12EA5AF15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79367C-08BD-4749-B22D-CC63D8D7B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94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D1E0B-B2A1-10F2-D9E6-98A904D01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DDB29F-2B8B-BEBE-AC52-7AC7FBDD4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4168D6-3829-B839-F2A7-245E7DB5A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EBCE70-55C0-3E99-0D93-87D502783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308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46897-A691-CF6E-1FC9-E0F148B8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D28B5-22FF-7743-1D35-0F38BC35F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541C7-8F16-3987-6F3F-1309C654D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51193F-37DC-3451-6194-67E3FF6FAE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97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5153-C1A7-550F-045E-ADDC306F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47142E-7975-A38B-F0CC-023E2FA06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9B995F-1E65-D537-3BF3-ACEDF5B1A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CE885-F31F-EC97-F598-695FA3FB3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76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B68AC-1BEA-58C0-3A36-D51B90EC5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1987C7-7512-803F-CC4D-2ADED9697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EDF6F7-5B73-3105-E4C1-9DC7292F7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C96950-FBDA-9EB4-C9ED-1FFF0BAFA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268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61F07-B172-9B83-1058-262B8027A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B633F3-42A5-6D94-1F6B-7FE41CF6A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D6065C-95E0-9887-B995-5A4DFA808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631E9-BBF3-AA83-2DA8-1B2C34AD3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547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FE77-CD73-5915-8F02-11EF17A2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A084A1-0F69-B12D-B422-03D9EE020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179A0F-699D-5BA8-32BA-2B312A67F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EACFFE-CD08-F542-C9D6-E3DF693AC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809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87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68BDC-6EB7-39A3-3DA5-DC66399DF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FD61C2-64F7-C180-3E90-909BA7325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889EA5-02AD-2E1C-583D-268025798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5984D6-C9FA-5DEB-3FA1-8C4003591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84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FDB3D-024A-CD39-7A1C-E09FFA0A2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0BE5A0-D846-C796-7BFB-230CB7956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B89484-A3BA-849F-C0E4-9B35C9AA8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085E7F-2C67-13F1-C653-E7112D98A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77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B53C0-1DCF-F167-CEC9-47F603100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557337-5ED1-0474-BD51-7B332DCD7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B3C1ED-CA8B-4376-CAF7-A566E1B08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D58C93-4CAC-CC7F-945E-958E6BC5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396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4F11-83DE-21B3-0591-DAF2C97C5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D8B81B-5968-0C6F-C4BC-72712D1A9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61E973-2931-2B49-178A-B8C6618B5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C90B6-D6C6-E656-DA8A-549D06B86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70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1631-D7C5-83FC-8C0A-FE0201FC8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EAB14C-DE2E-E7B0-C86D-50CC660C5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CA75F-1A05-64FF-1FBA-23A8E42CE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91FD1D-7098-5728-0953-CB9C341CE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45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AF17A-B4C5-0C04-BF26-D36220FF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15E6EC-62BF-6A24-0586-AC46B666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E99DD0-63D9-0F0F-6FA4-C398C118C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C32162-A872-237B-84D9-C7156CAC8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648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B66D4-27A3-CBBD-E3D7-686C850C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ECA0E3-0DA1-1DEC-B661-0BF99D75F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5D04F5-3F09-0379-13EF-A5DE3AD42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70DC8-8808-57E5-694A-B214B71CA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92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D8F12-A90E-D76D-C3B3-10FCC3A9B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6BFDFF-EFE3-8A50-88FD-302EC5305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AF8270-1DF4-070D-B34F-4601737EA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A155DB-E9C6-4FC0-73CC-B02DBBCE9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77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853F2-5339-6606-CF44-1FBBFDC9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8F8F91-166F-A64F-5964-5C1FACF57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975022-AFC2-E61F-F1B7-EC12B1FBD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F6502B-BD41-5C3F-3CA8-63D9C5F41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824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A0B57-CD58-F756-9B82-C25C73397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B29B73-C9BC-A99C-189E-94D7506BB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558021-9944-07BA-C5C9-B2A4CC542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BDB5B5-1AC1-83AF-7FE6-7965D880F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691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8350D-2BE5-139F-2AA9-E6A01CCD3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02F5C1-FCE5-046E-B597-04DCC7275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074544-FB1B-61BB-C96E-D693B3C1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3AD69E-5653-CA05-8985-ACC8F0D63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646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769E3-7063-6573-6778-30742790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D341A0-5946-72DE-E3E4-9E46368A6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AD7536-18BB-6F1B-D93C-FC54E7E5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8E332F-CFF6-F225-5B75-70296BEC2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597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E2FA0-91B5-70BC-DC5A-1DA634027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DC56D8-BEA9-A140-5DD5-17F361A71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C78E03-6A28-4410-27CB-79BB0C94C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428D6D-FA5B-C166-A841-F11F6C351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284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CFAFF-25A6-9438-8E51-A1E942B47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8C47F9-1A04-9BE9-3E07-647101BCA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C88E16-3C17-9C2A-2725-E5EF27FD1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EF9E0-453A-257C-372C-999DB44A2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281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B0E13-7626-9497-96A5-E8F2FA2A9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4B59B8-CEEA-DEAB-0A91-FAEA68F0C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8782B5-7BEC-C7B0-FAFE-F4245DEDF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C2246-3A5F-C06C-CA59-259BF28E1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66ACF-A3C9-AE1E-F617-2967072E3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D83A06-9AAF-00FE-8913-01CD40AE4B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1911E5-7DE9-C8FB-21E1-83B82735E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8C0D9A-44C2-77D4-6575-B3E42A95B7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023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74148-721F-7AE7-DDFA-54E5DA360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1C767-F270-1104-E5B8-09720E264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18CC23-6309-DF49-4991-29E9D62F0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E8695-3190-527E-66E1-FE24DF4BC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385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5A436-8307-833A-8783-492CACDDF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9D681-4A5E-96FA-9A49-1852C495E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447AFA-2DC0-DB31-7891-C32457A74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07795-CA95-B351-E6BE-092F0AF1B1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140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D466F-5C9E-55B8-C8CD-8652DE053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FBE057-0DF1-6404-F05F-3F49B1FD8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AC3443-A9B4-FFEC-F785-DEB0E5BBA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86B227-4466-D8D2-B6B7-DA4EB4D33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225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986F5-534B-938F-A10E-AB6C251A9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3673A0-460A-BF73-3A86-86DEBE3DD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D11154-CE8F-ED51-1069-DB9E21C78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B1D303-9B98-BB90-6C58-4CA3BB82F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907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433B9-3D79-B12A-4449-FFF43923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EACFED-F17A-AC0A-B15E-AF358BFF1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813855-C91A-79A9-8B45-23588C2AC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8CB6B0-F9C1-61A5-2206-636BABD6D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65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063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DD4A1-F29E-89CC-C3E9-A7CC47D9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7C7A0A-EA17-FFC7-1188-A58B50A3F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2E9C67-A218-AF54-747B-99CF44DF6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FC772-45C5-59B9-C16E-18895A807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581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5DC3C-B903-470E-4853-7294AEE5F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65E4FD-2C6E-6C22-F7F2-FCCA76EFF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9ED865-8D91-03ED-2E29-ECABDDB8D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78D9B1-6776-4697-7699-44E2BEAFD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823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6EA72-F88E-4A03-CB99-2B45E62C3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2AFD0C-DCFA-9377-D154-6FF68E659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12E28B-3C8E-B889-41F0-822BB209F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03DDA-79ED-68FB-9EF1-F6574FFF5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81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EDF8-C4EE-E200-D0C3-4B09C33D6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EAEF43-BCC0-C91D-3EBE-D075B0804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71BBA2-4A99-EB87-6B02-14334C1A4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B934E-A350-5080-FC36-F57CC0344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672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B630E-CC5C-93AD-C14E-CBE4C96E2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65E0A7-7398-E908-ECEA-CD32087CC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5D34DB-1BD6-D83C-4C7D-61BC5A719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03D77-730E-D397-3C8C-2196499CE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3506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9E750-5175-6C29-6E0C-3D4EB2C3F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F55D96-DC77-0FAD-E4B4-E92798FA3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D1E1B-B99A-6362-543F-B24D95D8C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AF47F5-3AFA-80CA-A890-F53525741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673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49B2D-4CC8-8CE9-5AC9-F5827987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E3D85D-BFFE-8B0E-41B2-495D3B0C6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80F4B1-B2E0-7419-A7E0-29654425B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0EAC6B-30BA-73F4-9682-62F6EC287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255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3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72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FB5D8-EFD5-6BD1-94DF-5210179F6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9FA66F-645A-2020-C401-935580F4B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B3D8CB-9526-6D4B-4283-46CFB2D31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76A93-55BF-9B74-571D-084E7C723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2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FD326-249D-2E0E-231B-B0A81561C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B672F1-7CB7-1928-5109-17C1CAC5C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BDA725-6B95-9BBF-FAE5-861C5DA74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75BA97-485D-A4F5-EC56-F9278A26B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2B922-1D39-4ADD-8BE8-7D2598E31D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5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E660C-461A-7B27-6965-1BC9C2F4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0496B0-61D7-A52C-DF71-F5E97C7BE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B032F-E87B-7B6C-BB49-BDB1223E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3AC8A-C0FC-EB43-4412-E09F6975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E3A86E-23E6-3100-8E0A-65DDE5EC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14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26E73-F502-7FD3-3910-BB35C71E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AD0BBC-A2A5-49D4-E7E7-5B427FA96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B055A-5D9E-B425-D293-8CC63882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44447-54D5-3AC3-EEAE-848B89D9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973BC-5A6E-1BCA-CD19-E85C22BB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4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572E96-7245-21E0-5F5D-D54AB863D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72E972-1062-7EE0-D817-CCAA4129B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55905-63BE-AF4B-7CA1-D515B8E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9F8E0-85AE-8CD2-4762-5E69A5824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0E741-5983-03D9-2991-BD5FB1910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9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29134-28CF-B8A4-BCDF-9825D429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0CD50-F5CD-6C1B-6B73-ADB77400D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EA20D-4632-A4BE-CCF0-1E7F51C8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36D8F-7090-0BF7-FC0B-D504343F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5FF271-5A76-58AF-D0A0-378A1306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9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0EB4C-6773-EE6A-CF84-85A6B44D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2B6CC-281D-13C4-4587-017AAAFD8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480B71-1ED4-6CB4-C06D-AF3C2A7C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F0699-7550-CF90-A3D4-2B6E4F35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7068EC-51C2-19A0-AA92-78F44A7F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3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0CC4E-6D9A-E0C0-FE9A-C96C553F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907BC-7F9B-179D-8DE7-F67D151F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F37A4-F7CD-438C-4D8E-3F8CB7984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973FE2-8C33-4345-15C1-04FFCFDF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27FEF-28BD-D005-8D8E-964635D7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D1AE4F-44C3-F019-332B-51D45855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16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BABC0-A961-2D7F-5A73-E538410B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403B9C-05C0-1F3D-8977-5E978099F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120947-6A9D-1DAB-F904-ACDB95571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5AB4C0-78CE-28CB-0BF7-D730A3A9D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6EEE2F-7CA5-C2C1-7DBC-3C44473F3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38C596-2485-263B-B321-1D9E427F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AE3648-B9B8-3CF6-84E5-7814EC11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9A4CCF-1ED8-B881-2D80-93DEAB10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91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E3354-2964-D822-CBC7-E872091D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60F8ED-6CA7-BE5E-5213-7C79CE7E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1A97D6-A6DB-6830-F490-97A140DF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9C99F6-9FA3-6FCD-7DD3-3E8162BD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59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D192A2-0541-1966-39AC-9565898A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12B130-8C17-268A-7C00-1391E8DB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D4E5FC-BAF1-3F5C-FF19-2E0F8180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7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E993D-AF3F-D597-38EE-5EC4F68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B0DF3-F2C0-BCDA-BCD4-9B2974A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7F6863-41DB-84D5-B8DF-7A09EAB03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A37101-0465-3FC9-3E96-F52E14FA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0AF357-067C-6D25-2023-03656899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77FDFE-5736-2816-3E3B-969F5852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38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7E07E-95A6-3E76-42A7-7E03F840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3730D-E922-801E-70BE-1EEE321D5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DA10EC-FAB1-5D67-A560-B0661D130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DE582B-1230-D805-0093-CA9779C9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3C757-8BAC-4024-5E69-13DE0745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C760DF-38F3-163F-5BB0-A9E65C01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5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3825CC-D0FE-9C47-6854-EECD9DBA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1F83DC-3264-E7A1-337C-133016AC9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5905B-B5F9-C665-4A58-9BE5C48FF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A8C4BA-16FE-441C-8F37-5E714B097093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255F24-2006-610E-1439-2A7F18AF5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7AB89E-CD34-6304-1E57-57C2D865B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48399C-91D5-45A5-A894-4B85C8DE1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8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3979B7-B9FB-7D7B-5855-3DC4688D262A}"/>
              </a:ext>
            </a:extLst>
          </p:cNvPr>
          <p:cNvSpPr txBox="1"/>
          <p:nvPr/>
        </p:nvSpPr>
        <p:spPr>
          <a:xfrm>
            <a:off x="1034322" y="1628656"/>
            <a:ext cx="6761116" cy="132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인공지능 프로젝트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Final</a:t>
            </a: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최종발표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1BB94-EA55-B1CE-D3CC-F9196D28B103}"/>
              </a:ext>
            </a:extLst>
          </p:cNvPr>
          <p:cNvSpPr txBox="1"/>
          <p:nvPr/>
        </p:nvSpPr>
        <p:spPr>
          <a:xfrm>
            <a:off x="5421344" y="5856375"/>
            <a:ext cx="6638307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Team1</a:t>
            </a:r>
          </a:p>
          <a:p>
            <a:pPr algn="r">
              <a:lnSpc>
                <a:spcPct val="13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곽도원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팀장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),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송태현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박성민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이상엽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박민호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DA09F-350A-E315-5514-24407EC1517F}"/>
              </a:ext>
            </a:extLst>
          </p:cNvPr>
          <p:cNvSpPr/>
          <p:nvPr/>
        </p:nvSpPr>
        <p:spPr>
          <a:xfrm>
            <a:off x="0" y="1628656"/>
            <a:ext cx="1034321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565629-E0CF-0172-899A-B177873CE539}"/>
              </a:ext>
            </a:extLst>
          </p:cNvPr>
          <p:cNvSpPr/>
          <p:nvPr/>
        </p:nvSpPr>
        <p:spPr>
          <a:xfrm>
            <a:off x="7795437" y="1628655"/>
            <a:ext cx="4396563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11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0F057-1F36-9954-EA5B-906C7238D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FBDC48-A274-8D05-7CA0-8CEFB1C05B25}"/>
              </a:ext>
            </a:extLst>
          </p:cNvPr>
          <p:cNvSpPr txBox="1"/>
          <p:nvPr/>
        </p:nvSpPr>
        <p:spPr>
          <a:xfrm>
            <a:off x="2505695" y="3065569"/>
            <a:ext cx="4334492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Related Work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26C6F1-0EF5-0061-CC28-0E6906E3BBB7}"/>
              </a:ext>
            </a:extLst>
          </p:cNvPr>
          <p:cNvSpPr/>
          <p:nvPr/>
        </p:nvSpPr>
        <p:spPr>
          <a:xfrm>
            <a:off x="1" y="2765869"/>
            <a:ext cx="2505694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58040B-BE86-F5A0-50BE-AFB4FE2F78E0}"/>
              </a:ext>
            </a:extLst>
          </p:cNvPr>
          <p:cNvSpPr/>
          <p:nvPr/>
        </p:nvSpPr>
        <p:spPr>
          <a:xfrm>
            <a:off x="6840187" y="2789468"/>
            <a:ext cx="5351814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90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5DCE7-6093-6286-8509-92B483D68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174E9CF-05C6-37D5-703C-99EA42D9C52F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EDEC20-E975-EBC5-B0C2-1934C43F9759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LLM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선정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B3F88D-00C8-A9B2-F8E8-462E23267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342866-AADF-65B7-00BA-A9344122F28C}"/>
              </a:ext>
            </a:extLst>
          </p:cNvPr>
          <p:cNvSpPr txBox="1"/>
          <p:nvPr/>
        </p:nvSpPr>
        <p:spPr>
          <a:xfrm>
            <a:off x="587388" y="5445224"/>
            <a:ext cx="11017224" cy="78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Gemma-2b-ko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모델은 경량구조를 기반으로 하면서도 다양한 한국어 자연어 처리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task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안정적인 성능을 보여주며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연구에서도 자기소개서 문장 생성 및 수정에 활용된 사례 존재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4E5AF7-F989-72DF-F12D-2081A85C5406}"/>
              </a:ext>
            </a:extLst>
          </p:cNvPr>
          <p:cNvGrpSpPr/>
          <p:nvPr/>
        </p:nvGrpSpPr>
        <p:grpSpPr>
          <a:xfrm>
            <a:off x="919761" y="2166935"/>
            <a:ext cx="10352477" cy="2689474"/>
            <a:chOff x="1170887" y="1988840"/>
            <a:chExt cx="10352477" cy="26894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E2FFB2-80C5-F274-E2B8-16932D6A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7299"/>
            <a:stretch/>
          </p:blipFill>
          <p:spPr>
            <a:xfrm>
              <a:off x="1170887" y="1988840"/>
              <a:ext cx="9850225" cy="20667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6A0E6E-A704-EFC1-4452-4FF564A4D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2764" y="2547195"/>
              <a:ext cx="5400600" cy="2131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93BEE3-915D-F9C3-C9CD-AEBFD2B1E95C}"/>
              </a:ext>
            </a:extLst>
          </p:cNvPr>
          <p:cNvSpPr txBox="1"/>
          <p:nvPr/>
        </p:nvSpPr>
        <p:spPr>
          <a:xfrm>
            <a:off x="603868" y="1340768"/>
            <a:ext cx="3186287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후보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Gemma-2b-ko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47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4874F-15D8-DA77-90BA-F8EC7E514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C9DD06-C0FD-43FF-7860-221A4B078BBD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41FC1-6236-0A93-B914-C622C63DE56D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LLM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선정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C1FD27-5FE8-EECA-799F-028AB38C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8A58EE-6317-237D-DD52-5F327AC8D04C}"/>
              </a:ext>
            </a:extLst>
          </p:cNvPr>
          <p:cNvSpPr txBox="1"/>
          <p:nvPr/>
        </p:nvSpPr>
        <p:spPr>
          <a:xfrm>
            <a:off x="587388" y="5445224"/>
            <a:ext cx="11017224" cy="114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LGAI-EXAONE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2B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파라미터 규모의 대형 한국어 특화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동일 크기 대비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한국어 문장 생성 품질이 우수하며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문잭을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고려한 정교한 피드백 생성에 강점을 보인다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>
              <a:lnSpc>
                <a:spcPct val="13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A4637-6EE7-71A8-DFBC-7CCBB2273CDA}"/>
              </a:ext>
            </a:extLst>
          </p:cNvPr>
          <p:cNvSpPr txBox="1"/>
          <p:nvPr/>
        </p:nvSpPr>
        <p:spPr>
          <a:xfrm>
            <a:off x="603868" y="1340768"/>
            <a:ext cx="3186287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후보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LGAI-EXAONE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35FA45C-4763-DE45-D5A2-C19C81FD0E80}"/>
              </a:ext>
            </a:extLst>
          </p:cNvPr>
          <p:cNvGrpSpPr/>
          <p:nvPr/>
        </p:nvGrpSpPr>
        <p:grpSpPr>
          <a:xfrm>
            <a:off x="1054992" y="2252974"/>
            <a:ext cx="10082015" cy="2817692"/>
            <a:chOff x="1275677" y="1558446"/>
            <a:chExt cx="10082015" cy="28176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D691A63-43A5-7F45-F329-C3029A43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677" y="1558446"/>
              <a:ext cx="9640645" cy="19814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AC98B15-3DAE-2851-BCE2-D76541479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9163" y="2344195"/>
              <a:ext cx="5368529" cy="20319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9951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B20B1-8CA1-40E7-677C-AC335532F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755FA2-4F0E-5EE5-C743-B4FAE1653FF5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3488FD-86C6-CD0D-E225-2241FD7AF54E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LLM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선정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1589A2-BC2A-856E-0A94-ADEB9A0C2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7AF8D8-6D8B-A48C-A6D1-EA05762997E2}"/>
              </a:ext>
            </a:extLst>
          </p:cNvPr>
          <p:cNvSpPr txBox="1"/>
          <p:nvPr/>
        </p:nvSpPr>
        <p:spPr>
          <a:xfrm>
            <a:off x="587388" y="2870240"/>
            <a:ext cx="11017224" cy="1692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LGAI-EXAONE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모델의 특성은 지원자의 배경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직무 정보 등의 정보를 함께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반영해야 하는 피드백 과제에 있어 더욱 적합한 특성이라 판단 최종적으로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LGAI-EXAONE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모델을 채택</a:t>
            </a:r>
          </a:p>
        </p:txBody>
      </p:sp>
    </p:spTree>
    <p:extLst>
      <p:ext uri="{BB962C8B-B14F-4D97-AF65-F5344CB8AC3E}">
        <p14:creationId xmlns:p14="http://schemas.microsoft.com/office/powerpoint/2010/main" val="194580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6F9E0-96D1-8141-9363-DB5840335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A61325F-47E7-A477-6DC4-3F7DB0737CB6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90BCC-F950-B2B3-4E57-B9DED77D0AA7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데이터셋 선정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449610-2143-F187-0B97-42F920CEC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8C8F249-8959-5718-458E-66DC8F3932FF}"/>
              </a:ext>
            </a:extLst>
          </p:cNvPr>
          <p:cNvGrpSpPr/>
          <p:nvPr/>
        </p:nvGrpSpPr>
        <p:grpSpPr>
          <a:xfrm>
            <a:off x="1055440" y="2276872"/>
            <a:ext cx="3888432" cy="3862168"/>
            <a:chOff x="1662055" y="1529650"/>
            <a:chExt cx="4906451" cy="48733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68298FC-0605-889E-A873-17151550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2055" y="1529650"/>
              <a:ext cx="3892128" cy="31899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7946CA0-D095-0B55-7022-6FE5ED37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5816" y="3212976"/>
              <a:ext cx="4442690" cy="31899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A3CA62-B2F2-5C3A-D0AF-7E670632A874}"/>
              </a:ext>
            </a:extLst>
          </p:cNvPr>
          <p:cNvSpPr txBox="1"/>
          <p:nvPr/>
        </p:nvSpPr>
        <p:spPr>
          <a:xfrm>
            <a:off x="6290411" y="2996952"/>
            <a:ext cx="5640781" cy="2226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피드백 생성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Task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수행하기 위해서는 자소서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이력서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본문뿐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아니라 지원자의 배경정보와 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직무 관련 데이터를 포함하는 고품질 데이터셋이 요구됨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한국어 기반의 공개 이력서 피드백 데이터셋은 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거의 존재하지 않아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크롤링을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99834-AE46-85D0-25D2-E69E7576CF57}"/>
              </a:ext>
            </a:extLst>
          </p:cNvPr>
          <p:cNvSpPr txBox="1"/>
          <p:nvPr/>
        </p:nvSpPr>
        <p:spPr>
          <a:xfrm>
            <a:off x="603868" y="1340768"/>
            <a:ext cx="3186287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후보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2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크롤링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24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ABF0-D2CC-46BB-CD88-AE319FE6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29A004C-B604-8CB1-60A5-615C39A1490A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03608-4CDA-B6E1-A6DA-F557C92AA268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데이터셋 선정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9B5CA1-5B6B-95E0-F3D0-161A5E52A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D92B3-2800-AC24-8326-75A8C7DA3044}"/>
              </a:ext>
            </a:extLst>
          </p:cNvPr>
          <p:cNvSpPr txBox="1"/>
          <p:nvPr/>
        </p:nvSpPr>
        <p:spPr>
          <a:xfrm>
            <a:off x="1127163" y="5044075"/>
            <a:ext cx="9937674" cy="150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그러나 </a:t>
            </a:r>
            <a:r>
              <a:rPr lang="ko-KR" altLang="en-US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크롤링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법적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정책적인 한계가 존재</a:t>
            </a:r>
          </a:p>
          <a:p>
            <a:pPr marL="0" marR="0" indent="0" algn="ctr" fontAlgn="base" latinLnBrk="1">
              <a:lnSpc>
                <a:spcPct val="130000"/>
              </a:lnSpc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예시로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링커리어와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같은 취업플랫폼은 개별 페이지의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크롤링을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기술적으로 허용하지만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사이트에 대한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크롤링을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금지하는 명시적 이용약관을 포함하고 있음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E75B6E-239F-F2AB-41F3-B982C6590046}"/>
              </a:ext>
            </a:extLst>
          </p:cNvPr>
          <p:cNvGrpSpPr/>
          <p:nvPr/>
        </p:nvGrpSpPr>
        <p:grpSpPr>
          <a:xfrm>
            <a:off x="1604750" y="2049454"/>
            <a:ext cx="8982500" cy="2759091"/>
            <a:chOff x="1343472" y="1485638"/>
            <a:chExt cx="9756088" cy="299670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35CE3FA-A4F1-64A9-C75D-59CFA460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472" y="1485638"/>
              <a:ext cx="4144517" cy="29967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D09FCF8-C60D-C829-28DA-453D9FA56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5760" y="2354073"/>
              <a:ext cx="7163800" cy="13622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6152E0-313E-BF66-6647-6D4826AD8DC9}"/>
              </a:ext>
            </a:extLst>
          </p:cNvPr>
          <p:cNvSpPr txBox="1"/>
          <p:nvPr/>
        </p:nvSpPr>
        <p:spPr>
          <a:xfrm>
            <a:off x="603868" y="1340768"/>
            <a:ext cx="3186287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후보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2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크롤링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37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8DCB-061A-766C-9442-1B20D787E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B5809F6-FA03-3B4C-E6B4-185270C64CC4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91E75-5145-A4BD-0C57-F7C39DBE9551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데이터셋 선정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BDB5579-05D5-556F-01DD-751BD648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0AF91C-1A3C-28B7-7071-94B5B5AF21F9}"/>
              </a:ext>
            </a:extLst>
          </p:cNvPr>
          <p:cNvSpPr txBox="1"/>
          <p:nvPr/>
        </p:nvSpPr>
        <p:spPr>
          <a:xfrm>
            <a:off x="1127163" y="5157192"/>
            <a:ext cx="9937674" cy="114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앞선 이유로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기반의 가상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Dataset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Resume-Matching-Dataset-v2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</a:t>
            </a:r>
          </a:p>
          <a:p>
            <a:pPr marL="0" marR="0" indent="0" algn="ctr" fontAlgn="base" latinLnBrk="1">
              <a:lnSpc>
                <a:spcPct val="13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본 데이터셋은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GPT-4o-mini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사용해 생성된 가상 시나리오 기반 이력서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구인 매칭 자료이다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25B1F-409E-28A5-7C3A-9A8F5386738B}"/>
              </a:ext>
            </a:extLst>
          </p:cNvPr>
          <p:cNvSpPr txBox="1"/>
          <p:nvPr/>
        </p:nvSpPr>
        <p:spPr>
          <a:xfrm>
            <a:off x="603868" y="1340768"/>
            <a:ext cx="3186287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후보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AI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기반 데이터셋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90D2D0-D009-2422-B193-8D768783E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57" y="2477840"/>
            <a:ext cx="8859486" cy="217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753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059BB-C123-18DF-58DB-4841986F8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9F8618-CF10-7D9E-F1B3-7F6F23393478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48B3F-214C-3B0D-236A-EECFBB573067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데이터셋 선정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669209-5FAA-3C40-5AEF-3D94AFB16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47005-8360-6F0F-9986-321DE84BC628}"/>
              </a:ext>
            </a:extLst>
          </p:cNvPr>
          <p:cNvSpPr txBox="1"/>
          <p:nvPr/>
        </p:nvSpPr>
        <p:spPr>
          <a:xfrm>
            <a:off x="1127163" y="5180693"/>
            <a:ext cx="9937674" cy="150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본 데이터셋은 채용공고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이력서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자기소개서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그리고 이에 대한 피드백 문장을 포함하고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즉 개인정보를 포함하지 않으면서도 실제 취업과정의 흐름을 나타내고 있어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LLM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기반 피드백 생성 모델의 학습과 평가에 적합한 장점을 가져 선택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86386-5504-5D0E-BC71-9D24E598D92B}"/>
              </a:ext>
            </a:extLst>
          </p:cNvPr>
          <p:cNvSpPr txBox="1"/>
          <p:nvPr/>
        </p:nvSpPr>
        <p:spPr>
          <a:xfrm>
            <a:off x="603868" y="1340768"/>
            <a:ext cx="3186287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후보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AI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기반 데이터셋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A4D1E9-19BC-8E7F-9CFE-C0942E2C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572" y="1985193"/>
            <a:ext cx="7450856" cy="2994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2558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B940-0A29-F644-B6DF-A840BE0C5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8D3CCEB-FD83-D32A-48BD-19963AFC4144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A2838A-35BD-46FF-9C2D-41A663914DCB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지표선정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C13F022-ADE0-80BE-3F88-176910018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0F3F5-6249-6B55-0DD2-EEF433128D20}"/>
              </a:ext>
            </a:extLst>
          </p:cNvPr>
          <p:cNvSpPr txBox="1"/>
          <p:nvPr/>
        </p:nvSpPr>
        <p:spPr>
          <a:xfrm>
            <a:off x="1127163" y="4979585"/>
            <a:ext cx="9937674" cy="150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BERTScore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사전 학습 언어 모델에서 추출한 토큰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임베딩을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활용해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기준 문장과 생성 문장 간의 의미적 유사도를 토근 수준에서 계산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그러나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BERTScore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문장 전체의 의미를 통합적으로 판단하는 데는 제한이 존재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C72CE-D793-A822-849B-850A2EAD2E1A}"/>
              </a:ext>
            </a:extLst>
          </p:cNvPr>
          <p:cNvSpPr txBox="1"/>
          <p:nvPr/>
        </p:nvSpPr>
        <p:spPr>
          <a:xfrm>
            <a:off x="603868" y="1340768"/>
            <a:ext cx="3186287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BERT Score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A7258B-ACD8-6272-12FB-4AFD076BA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440" y="2319182"/>
            <a:ext cx="9631119" cy="2219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17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F6482-4223-7F9B-DB6B-CB3D80FAD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E57399E-4318-4FBA-3A8F-3F3330D99E97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A1FC0-982C-47A0-1DAE-E6BFC85C1A91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지표선정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5B0039-E33B-FD0E-BF5F-82B1A0EFB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A0E5A2-F234-066B-7A67-1BF96D8E1E75}"/>
              </a:ext>
            </a:extLst>
          </p:cNvPr>
          <p:cNvSpPr txBox="1"/>
          <p:nvPr/>
        </p:nvSpPr>
        <p:spPr>
          <a:xfrm>
            <a:off x="1127163" y="4701571"/>
            <a:ext cx="9937674" cy="186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KoSBERT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-NLI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모델은 연어 추론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(NLI)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데이터를 기반으로 학습되어 단순 어휘 일치나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표현 유사도 이상의 깊은 의미 수준의 유사도 측정에 강점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따라서 생성된 문장이 기준 문장과 유사한 의미를 내포하고 있는지를 정밀하게 평가하는 데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KoSBERT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-NLI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사용하는게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적합하다고 판단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 평가 지표로 채택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81721-8EDA-62D5-C1B6-853EA4314300}"/>
              </a:ext>
            </a:extLst>
          </p:cNvPr>
          <p:cNvSpPr txBox="1"/>
          <p:nvPr/>
        </p:nvSpPr>
        <p:spPr>
          <a:xfrm>
            <a:off x="603868" y="1340768"/>
            <a:ext cx="3186287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en-US" altLang="ko-KR" sz="2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KoSBERT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-NLI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F702B3-06B9-581C-0186-E033631DEA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879" b="24076"/>
          <a:stretch>
            <a:fillRect/>
          </a:stretch>
        </p:blipFill>
        <p:spPr>
          <a:xfrm>
            <a:off x="1655326" y="2094847"/>
            <a:ext cx="8881347" cy="2321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11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5CCFE-C71E-177F-551E-913C09956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EC2032-279D-BC0F-6676-822CB807BA5F}"/>
              </a:ext>
            </a:extLst>
          </p:cNvPr>
          <p:cNvSpPr txBox="1"/>
          <p:nvPr/>
        </p:nvSpPr>
        <p:spPr>
          <a:xfrm>
            <a:off x="470478" y="170676"/>
            <a:ext cx="92816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목차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8EE069-C62A-42FE-4FE6-3E96D9B4A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498779-EAA7-A04E-84E5-584A7377D43F}"/>
              </a:ext>
            </a:extLst>
          </p:cNvPr>
          <p:cNvSpPr/>
          <p:nvPr/>
        </p:nvSpPr>
        <p:spPr>
          <a:xfrm>
            <a:off x="343141" y="856761"/>
            <a:ext cx="1182836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29354C5-CF85-69EE-CA90-2B81B5EACD73}"/>
              </a:ext>
            </a:extLst>
          </p:cNvPr>
          <p:cNvGrpSpPr/>
          <p:nvPr/>
        </p:nvGrpSpPr>
        <p:grpSpPr>
          <a:xfrm>
            <a:off x="1971711" y="842325"/>
            <a:ext cx="9133913" cy="5646803"/>
            <a:chOff x="2223779" y="519273"/>
            <a:chExt cx="9133913" cy="564680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CF16DE6-8D83-3223-09C5-4C957C90D122}"/>
                </a:ext>
              </a:extLst>
            </p:cNvPr>
            <p:cNvGrpSpPr/>
            <p:nvPr/>
          </p:nvGrpSpPr>
          <p:grpSpPr>
            <a:xfrm>
              <a:off x="2223779" y="519273"/>
              <a:ext cx="3728898" cy="760336"/>
              <a:chOff x="1915976" y="1779626"/>
              <a:chExt cx="3728898" cy="76033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D8D713-EDBF-402E-CF0D-C493D4662CE8}"/>
                  </a:ext>
                </a:extLst>
              </p:cNvPr>
              <p:cNvSpPr txBox="1"/>
              <p:nvPr/>
            </p:nvSpPr>
            <p:spPr>
              <a:xfrm>
                <a:off x="1915976" y="1779626"/>
                <a:ext cx="589717" cy="76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36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1.</a:t>
                </a:r>
                <a:endParaRPr lang="ko-KR" altLang="en-US" sz="3600" dirty="0">
                  <a:solidFill>
                    <a:srgbClr val="0F403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678F3F-9167-6C5E-95CF-7FD72206B06A}"/>
                  </a:ext>
                </a:extLst>
              </p:cNvPr>
              <p:cNvSpPr txBox="1"/>
              <p:nvPr/>
            </p:nvSpPr>
            <p:spPr>
              <a:xfrm>
                <a:off x="2470068" y="1902845"/>
                <a:ext cx="3174806" cy="537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Introduction</a:t>
                </a:r>
                <a:endParaRPr lang="ko-KR" altLang="en-US" sz="2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E99503D-6173-E841-1DE6-36AD43458F99}"/>
                </a:ext>
              </a:extLst>
            </p:cNvPr>
            <p:cNvGrpSpPr/>
            <p:nvPr/>
          </p:nvGrpSpPr>
          <p:grpSpPr>
            <a:xfrm>
              <a:off x="2255006" y="1623854"/>
              <a:ext cx="3784390" cy="2098989"/>
              <a:chOff x="6554896" y="2977651"/>
              <a:chExt cx="3784390" cy="2098989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C32768-A8ED-0409-00C3-DA86BBFC7777}"/>
                  </a:ext>
                </a:extLst>
              </p:cNvPr>
              <p:cNvGrpSpPr/>
              <p:nvPr/>
            </p:nvGrpSpPr>
            <p:grpSpPr>
              <a:xfrm>
                <a:off x="6554896" y="2977651"/>
                <a:ext cx="3416046" cy="760336"/>
                <a:chOff x="1915976" y="1779626"/>
                <a:chExt cx="3416046" cy="760336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E444027-4C6A-9440-9283-FFCAD98E9BA4}"/>
                    </a:ext>
                  </a:extLst>
                </p:cNvPr>
                <p:cNvSpPr txBox="1"/>
                <p:nvPr/>
              </p:nvSpPr>
              <p:spPr>
                <a:xfrm>
                  <a:off x="1915976" y="1779626"/>
                  <a:ext cx="589717" cy="760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36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2.</a:t>
                  </a:r>
                  <a:endParaRPr lang="ko-KR" altLang="en-US" sz="36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1A51AD8-BD52-E7DB-5AC0-E2B02396B633}"/>
                    </a:ext>
                  </a:extLst>
                </p:cNvPr>
                <p:cNvSpPr txBox="1"/>
                <p:nvPr/>
              </p:nvSpPr>
              <p:spPr>
                <a:xfrm>
                  <a:off x="2470068" y="1902845"/>
                  <a:ext cx="2861954" cy="537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4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Related Work</a:t>
                  </a: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B9E7460-24FC-823A-BF74-6C370438B99E}"/>
                  </a:ext>
                </a:extLst>
              </p:cNvPr>
              <p:cNvGrpSpPr/>
              <p:nvPr/>
            </p:nvGrpSpPr>
            <p:grpSpPr>
              <a:xfrm>
                <a:off x="6826004" y="3761737"/>
                <a:ext cx="3513282" cy="463460"/>
                <a:chOff x="1904101" y="3225355"/>
                <a:chExt cx="3513282" cy="463460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DC7C83E-2CAF-B44B-00CF-F4888FA0D556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2-1.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2F12C96-0C0C-68D6-584B-515D52C33AEF}"/>
                    </a:ext>
                  </a:extLst>
                </p:cNvPr>
                <p:cNvSpPr txBox="1"/>
                <p:nvPr/>
              </p:nvSpPr>
              <p:spPr>
                <a:xfrm>
                  <a:off x="2511632" y="3264309"/>
                  <a:ext cx="2905751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LLM </a:t>
                  </a:r>
                  <a:r>
                    <a:rPr lang="ko-KR" altLang="en-US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선정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D9EBD6F9-7BA3-A93C-1CE1-BDC0D4563C59}"/>
                  </a:ext>
                </a:extLst>
              </p:cNvPr>
              <p:cNvGrpSpPr/>
              <p:nvPr/>
            </p:nvGrpSpPr>
            <p:grpSpPr>
              <a:xfrm>
                <a:off x="6826004" y="4190907"/>
                <a:ext cx="3335482" cy="463460"/>
                <a:chOff x="1904101" y="3225355"/>
                <a:chExt cx="3335482" cy="46346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A2F17F-17EF-8807-DB8D-2454F42C0207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2-2.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0C727F9-893E-B00A-7212-5820F6886485}"/>
                    </a:ext>
                  </a:extLst>
                </p:cNvPr>
                <p:cNvSpPr txBox="1"/>
                <p:nvPr/>
              </p:nvSpPr>
              <p:spPr>
                <a:xfrm>
                  <a:off x="2511632" y="3264309"/>
                  <a:ext cx="2727951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ko-KR" altLang="en-US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데이터셋 선정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832B8EB-723A-E5B2-6FDD-B353BBDF1A8F}"/>
                  </a:ext>
                </a:extLst>
              </p:cNvPr>
              <p:cNvGrpSpPr/>
              <p:nvPr/>
            </p:nvGrpSpPr>
            <p:grpSpPr>
              <a:xfrm>
                <a:off x="6826004" y="4613180"/>
                <a:ext cx="3335482" cy="463460"/>
                <a:chOff x="1904101" y="3225355"/>
                <a:chExt cx="3335482" cy="46346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E6E9BD-B41A-7054-E1CF-4BF1375016A9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2-3.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4A6762E-49A9-32BA-2A58-CE7F322E8978}"/>
                    </a:ext>
                  </a:extLst>
                </p:cNvPr>
                <p:cNvSpPr txBox="1"/>
                <p:nvPr/>
              </p:nvSpPr>
              <p:spPr>
                <a:xfrm>
                  <a:off x="2511632" y="3264309"/>
                  <a:ext cx="2727951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ko-KR" altLang="en-US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지표선정</a:t>
                  </a:r>
                </a:p>
              </p:txBody>
            </p: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E88068-B4B4-735E-9B06-5B00DF66F711}"/>
                </a:ext>
              </a:extLst>
            </p:cNvPr>
            <p:cNvGrpSpPr/>
            <p:nvPr/>
          </p:nvGrpSpPr>
          <p:grpSpPr>
            <a:xfrm>
              <a:off x="2255006" y="4067087"/>
              <a:ext cx="4075400" cy="2098989"/>
              <a:chOff x="6554896" y="2977651"/>
              <a:chExt cx="4075400" cy="209898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73EA8DD-9236-64A0-F978-F81A5A2AA13D}"/>
                  </a:ext>
                </a:extLst>
              </p:cNvPr>
              <p:cNvGrpSpPr/>
              <p:nvPr/>
            </p:nvGrpSpPr>
            <p:grpSpPr>
              <a:xfrm>
                <a:off x="6554896" y="2977651"/>
                <a:ext cx="3416046" cy="760336"/>
                <a:chOff x="1915976" y="1779626"/>
                <a:chExt cx="3416046" cy="760336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61F4E51-0142-A5C1-E3FE-977CCE9A7A93}"/>
                    </a:ext>
                  </a:extLst>
                </p:cNvPr>
                <p:cNvSpPr txBox="1"/>
                <p:nvPr/>
              </p:nvSpPr>
              <p:spPr>
                <a:xfrm>
                  <a:off x="1915976" y="1779626"/>
                  <a:ext cx="589717" cy="760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36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3.</a:t>
                  </a:r>
                  <a:endParaRPr lang="ko-KR" altLang="en-US" sz="36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1D68ED4-F28B-FBA5-4CAB-F2F9E615B653}"/>
                    </a:ext>
                  </a:extLst>
                </p:cNvPr>
                <p:cNvSpPr txBox="1"/>
                <p:nvPr/>
              </p:nvSpPr>
              <p:spPr>
                <a:xfrm>
                  <a:off x="2470068" y="1902845"/>
                  <a:ext cx="2861954" cy="537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4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Method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1E90271-C1E4-9170-98E1-9A2C673101AE}"/>
                  </a:ext>
                </a:extLst>
              </p:cNvPr>
              <p:cNvGrpSpPr/>
              <p:nvPr/>
            </p:nvGrpSpPr>
            <p:grpSpPr>
              <a:xfrm>
                <a:off x="6826004" y="3761737"/>
                <a:ext cx="3804292" cy="463460"/>
                <a:chOff x="1904101" y="3225355"/>
                <a:chExt cx="3804292" cy="463460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78ABE5B-09AD-0073-05F5-2D867D460430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3-1.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814C5AC-05CE-A777-AE8C-0515C6DDF47D}"/>
                    </a:ext>
                  </a:extLst>
                </p:cNvPr>
                <p:cNvSpPr txBox="1"/>
                <p:nvPr/>
              </p:nvSpPr>
              <p:spPr>
                <a:xfrm>
                  <a:off x="2511632" y="3264309"/>
                  <a:ext cx="3196761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Pseudo-label </a:t>
                  </a:r>
                  <a:r>
                    <a:rPr lang="ko-KR" altLang="en-US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기반 사용자 정보 주입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2B9F4D6-F28E-27C4-4A66-7CF967B127AC}"/>
                  </a:ext>
                </a:extLst>
              </p:cNvPr>
              <p:cNvGrpSpPr/>
              <p:nvPr/>
            </p:nvGrpSpPr>
            <p:grpSpPr>
              <a:xfrm>
                <a:off x="6826004" y="4190907"/>
                <a:ext cx="3335482" cy="463460"/>
                <a:chOff x="1904101" y="3225355"/>
                <a:chExt cx="3335482" cy="463460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FA1C75-D171-3BB8-DCA9-B6B65594C868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3-2.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0C5CF-9062-4514-1448-C475CCE3B619}"/>
                    </a:ext>
                  </a:extLst>
                </p:cNvPr>
                <p:cNvSpPr txBox="1"/>
                <p:nvPr/>
              </p:nvSpPr>
              <p:spPr>
                <a:xfrm>
                  <a:off x="2511632" y="3264309"/>
                  <a:ext cx="2727951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ko-KR" altLang="en-US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난이도 기반 계층 학습</a:t>
                  </a: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42B1361-04F5-52D2-A9F5-B0F099F20553}"/>
                  </a:ext>
                </a:extLst>
              </p:cNvPr>
              <p:cNvGrpSpPr/>
              <p:nvPr/>
            </p:nvGrpSpPr>
            <p:grpSpPr>
              <a:xfrm>
                <a:off x="6826004" y="4613180"/>
                <a:ext cx="3335482" cy="463460"/>
                <a:chOff x="1904101" y="3225355"/>
                <a:chExt cx="3335482" cy="463460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B2BE565-7BB0-8F58-C482-470A585B9C89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3-3.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85C7933-8A9F-842C-BEBE-695CC118D050}"/>
                    </a:ext>
                  </a:extLst>
                </p:cNvPr>
                <p:cNvSpPr txBox="1"/>
                <p:nvPr/>
              </p:nvSpPr>
              <p:spPr>
                <a:xfrm>
                  <a:off x="2511632" y="3264309"/>
                  <a:ext cx="2727951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ko-KR" altLang="en-US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프롬프트 학습 및 동적 최적화</a:t>
                  </a:r>
                </a:p>
              </p:txBody>
            </p: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E892F4D-748C-010C-3050-D7ACEE7AC094}"/>
                </a:ext>
              </a:extLst>
            </p:cNvPr>
            <p:cNvGrpSpPr/>
            <p:nvPr/>
          </p:nvGrpSpPr>
          <p:grpSpPr>
            <a:xfrm>
              <a:off x="6499195" y="519273"/>
              <a:ext cx="4858497" cy="3438336"/>
              <a:chOff x="2223779" y="5986186"/>
              <a:chExt cx="4858497" cy="3438336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E37D15D-F37B-6BCA-C4CD-7057263F86D0}"/>
                  </a:ext>
                </a:extLst>
              </p:cNvPr>
              <p:cNvGrpSpPr/>
              <p:nvPr/>
            </p:nvGrpSpPr>
            <p:grpSpPr>
              <a:xfrm>
                <a:off x="2223779" y="5986186"/>
                <a:ext cx="3416046" cy="760336"/>
                <a:chOff x="1915976" y="1779626"/>
                <a:chExt cx="3416046" cy="760336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187F084-8D8B-FE75-B800-C41CC9C958DE}"/>
                    </a:ext>
                  </a:extLst>
                </p:cNvPr>
                <p:cNvSpPr txBox="1"/>
                <p:nvPr/>
              </p:nvSpPr>
              <p:spPr>
                <a:xfrm>
                  <a:off x="1915976" y="1779626"/>
                  <a:ext cx="589717" cy="760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36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4.</a:t>
                  </a:r>
                  <a:endParaRPr lang="ko-KR" altLang="en-US" sz="36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753FBEA-FB4F-6D99-A54C-DF2397B7199D}"/>
                    </a:ext>
                  </a:extLst>
                </p:cNvPr>
                <p:cNvSpPr txBox="1"/>
                <p:nvPr/>
              </p:nvSpPr>
              <p:spPr>
                <a:xfrm>
                  <a:off x="2470068" y="1902845"/>
                  <a:ext cx="2861954" cy="537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4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Experiment</a:t>
                  </a:r>
                  <a:endParaRPr lang="ko-KR" altLang="en-US" sz="2400" dirty="0"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5EB4C7-CDDC-5CCB-EDB2-508081EB13C3}"/>
                  </a:ext>
                </a:extLst>
              </p:cNvPr>
              <p:cNvGrpSpPr/>
              <p:nvPr/>
            </p:nvGrpSpPr>
            <p:grpSpPr>
              <a:xfrm>
                <a:off x="2494887" y="6770272"/>
                <a:ext cx="3866746" cy="463460"/>
                <a:chOff x="1904101" y="3225355"/>
                <a:chExt cx="3866746" cy="463460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D5381CD-E3F4-3711-D171-27A6C6F0165B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4-1.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5F6C859-6E43-DF01-B26E-EC025C4149EF}"/>
                    </a:ext>
                  </a:extLst>
                </p:cNvPr>
                <p:cNvSpPr txBox="1"/>
                <p:nvPr/>
              </p:nvSpPr>
              <p:spPr>
                <a:xfrm>
                  <a:off x="2511632" y="3264309"/>
                  <a:ext cx="3259215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Zero-shot, Few-shot prompting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37A5C5B-B0B3-4B4A-F620-D009EB3DD156}"/>
                  </a:ext>
                </a:extLst>
              </p:cNvPr>
              <p:cNvGrpSpPr/>
              <p:nvPr/>
            </p:nvGrpSpPr>
            <p:grpSpPr>
              <a:xfrm>
                <a:off x="2494887" y="7208430"/>
                <a:ext cx="4587389" cy="463460"/>
                <a:chOff x="1904101" y="3225355"/>
                <a:chExt cx="4587389" cy="46346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A8268D9-4150-3A84-6144-60B28E7F1F87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4-2.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66DF2CD-1EC4-FF25-E036-79E459145660}"/>
                    </a:ext>
                  </a:extLst>
                </p:cNvPr>
                <p:cNvSpPr txBox="1"/>
                <p:nvPr/>
              </p:nvSpPr>
              <p:spPr>
                <a:xfrm>
                  <a:off x="2511631" y="3264309"/>
                  <a:ext cx="3979859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pt-BR" altLang="ko-KR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User Context Injection via Pseudo-label</a:t>
                  </a: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65581A4-1834-346C-C635-AB8703A50757}"/>
                  </a:ext>
                </a:extLst>
              </p:cNvPr>
              <p:cNvGrpSpPr/>
              <p:nvPr/>
            </p:nvGrpSpPr>
            <p:grpSpPr>
              <a:xfrm>
                <a:off x="2494887" y="7646588"/>
                <a:ext cx="4033161" cy="463460"/>
                <a:chOff x="1904101" y="3225355"/>
                <a:chExt cx="4033161" cy="463460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1341628-2C9B-5FE1-401C-7154F1F5D440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4-3.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9327393-939E-74D1-FEFA-718E48D622DC}"/>
                    </a:ext>
                  </a:extLst>
                </p:cNvPr>
                <p:cNvSpPr txBox="1"/>
                <p:nvPr/>
              </p:nvSpPr>
              <p:spPr>
                <a:xfrm>
                  <a:off x="2511632" y="3264309"/>
                  <a:ext cx="3425630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Baseline Fine-Tuning + </a:t>
                  </a:r>
                  <a:r>
                    <a:rPr lang="ko-KR" altLang="en-US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계층 학습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05A2EA0-C903-B397-4C20-1A74155402F3}"/>
                  </a:ext>
                </a:extLst>
              </p:cNvPr>
              <p:cNvGrpSpPr/>
              <p:nvPr/>
            </p:nvGrpSpPr>
            <p:grpSpPr>
              <a:xfrm>
                <a:off x="2494887" y="8084746"/>
                <a:ext cx="4105169" cy="463460"/>
                <a:chOff x="1904101" y="3225355"/>
                <a:chExt cx="4105169" cy="46346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DD9441-2591-762C-DE57-4ABCEBC07FB5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4-4.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F01E9BC-E4CF-5674-F580-93CFFB10AD7B}"/>
                    </a:ext>
                  </a:extLst>
                </p:cNvPr>
                <p:cNvSpPr txBox="1"/>
                <p:nvPr/>
              </p:nvSpPr>
              <p:spPr>
                <a:xfrm>
                  <a:off x="2511632" y="3264309"/>
                  <a:ext cx="3497638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Soft Prompt </a:t>
                  </a:r>
                  <a:r>
                    <a:rPr lang="ko-KR" altLang="en-US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기반 동적 프롬프트 최적화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CEF0249-829A-F104-35CD-5700503AA8E6}"/>
                  </a:ext>
                </a:extLst>
              </p:cNvPr>
              <p:cNvGrpSpPr/>
              <p:nvPr/>
            </p:nvGrpSpPr>
            <p:grpSpPr>
              <a:xfrm>
                <a:off x="2494887" y="8522904"/>
                <a:ext cx="3513282" cy="463460"/>
                <a:chOff x="1904101" y="3225355"/>
                <a:chExt cx="3513282" cy="463460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E80E1A8-FB0C-68BC-9326-DF13696746A6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4-5.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A669C5A-58E3-13D6-CDDD-FFF68B9012F6}"/>
                    </a:ext>
                  </a:extLst>
                </p:cNvPr>
                <p:cNvSpPr txBox="1"/>
                <p:nvPr/>
              </p:nvSpPr>
              <p:spPr>
                <a:xfrm>
                  <a:off x="2511632" y="3264309"/>
                  <a:ext cx="2905751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Hyperparameter Tuning </a:t>
                  </a:r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727CC38-F370-D8FF-F1D8-895A931DC6A8}"/>
                  </a:ext>
                </a:extLst>
              </p:cNvPr>
              <p:cNvGrpSpPr/>
              <p:nvPr/>
            </p:nvGrpSpPr>
            <p:grpSpPr>
              <a:xfrm>
                <a:off x="2494887" y="8961062"/>
                <a:ext cx="3335482" cy="463460"/>
                <a:chOff x="1904101" y="3225355"/>
                <a:chExt cx="3335482" cy="463460"/>
              </a:xfrm>
            </p:grpSpPr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7DF445C3-A93A-1510-C851-DB457F297B1E}"/>
                    </a:ext>
                  </a:extLst>
                </p:cNvPr>
                <p:cNvSpPr txBox="1"/>
                <p:nvPr/>
              </p:nvSpPr>
              <p:spPr>
                <a:xfrm>
                  <a:off x="1904101" y="3225355"/>
                  <a:ext cx="1100356" cy="463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solidFill>
                        <a:srgbClr val="0F403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4-6.</a:t>
                  </a:r>
                  <a:endParaRPr lang="ko-KR" altLang="en-US" sz="20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A62584C-D5C8-99C2-81DD-BABA642A6EC8}"/>
                    </a:ext>
                  </a:extLst>
                </p:cNvPr>
                <p:cNvSpPr txBox="1"/>
                <p:nvPr/>
              </p:nvSpPr>
              <p:spPr>
                <a:xfrm>
                  <a:off x="2511632" y="3264309"/>
                  <a:ext cx="2727951" cy="389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ko-KR" altLang="en-US" sz="160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종합 성능 비교 및 분석</a:t>
                  </a:r>
                </a:p>
              </p:txBody>
            </p: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B303F57-4766-D345-70D5-527972184D17}"/>
                </a:ext>
              </a:extLst>
            </p:cNvPr>
            <p:cNvGrpSpPr/>
            <p:nvPr/>
          </p:nvGrpSpPr>
          <p:grpSpPr>
            <a:xfrm>
              <a:off x="6499195" y="4067087"/>
              <a:ext cx="3728898" cy="760336"/>
              <a:chOff x="1915976" y="1779626"/>
              <a:chExt cx="3728898" cy="76033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2EF07F1-A368-F236-BFBC-4E8B146D6BF6}"/>
                  </a:ext>
                </a:extLst>
              </p:cNvPr>
              <p:cNvSpPr txBox="1"/>
              <p:nvPr/>
            </p:nvSpPr>
            <p:spPr>
              <a:xfrm>
                <a:off x="1915976" y="1779626"/>
                <a:ext cx="589717" cy="76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3600" dirty="0">
                    <a:solidFill>
                      <a:srgbClr val="0F403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5.</a:t>
                </a:r>
                <a:endParaRPr lang="ko-KR" altLang="en-US" sz="3600" dirty="0">
                  <a:solidFill>
                    <a:srgbClr val="0F403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A169D55-EB9C-E51E-FF7F-A41DB4935457}"/>
                  </a:ext>
                </a:extLst>
              </p:cNvPr>
              <p:cNvSpPr txBox="1"/>
              <p:nvPr/>
            </p:nvSpPr>
            <p:spPr>
              <a:xfrm>
                <a:off x="2470068" y="1902845"/>
                <a:ext cx="3174806" cy="537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Conclusion</a:t>
                </a:r>
                <a:endParaRPr lang="ko-KR" altLang="en-US" sz="2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4603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6C9F3-CD28-DB3F-9B5C-085665CD9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07D48C-E7B5-A356-0863-7D319B05CE6B}"/>
              </a:ext>
            </a:extLst>
          </p:cNvPr>
          <p:cNvSpPr txBox="1"/>
          <p:nvPr/>
        </p:nvSpPr>
        <p:spPr>
          <a:xfrm>
            <a:off x="2505695" y="3065569"/>
            <a:ext cx="4334492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Method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D7080C-4B99-055E-8EFB-D6B1144C0E41}"/>
              </a:ext>
            </a:extLst>
          </p:cNvPr>
          <p:cNvSpPr/>
          <p:nvPr/>
        </p:nvSpPr>
        <p:spPr>
          <a:xfrm>
            <a:off x="1" y="2765869"/>
            <a:ext cx="2505694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69504-8291-CEDF-236E-D7172AC5F2C8}"/>
              </a:ext>
            </a:extLst>
          </p:cNvPr>
          <p:cNvSpPr/>
          <p:nvPr/>
        </p:nvSpPr>
        <p:spPr>
          <a:xfrm>
            <a:off x="6840187" y="2789468"/>
            <a:ext cx="5351814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376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BCF9-239F-2613-0211-6A13385B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67AC908-E97E-9757-4FDC-6AC66B5B0119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CABD2C-A31A-F8FA-F1B1-650A3C506375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Method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B946AC8-F93B-5805-5701-441EC795D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CA371C-868E-5B4A-DFC9-0E7A32035A07}"/>
              </a:ext>
            </a:extLst>
          </p:cNvPr>
          <p:cNvSpPr txBox="1"/>
          <p:nvPr/>
        </p:nvSpPr>
        <p:spPr>
          <a:xfrm>
            <a:off x="1127163" y="2427235"/>
            <a:ext cx="9937674" cy="2578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DPO-UA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QLoRA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LLM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fine-tuning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구조를 따르며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맥락을 반영한 피드백 생성을 목표로 다음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가지 핵심 전략을 결합하였다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indent="0" algn="ctr" fontAlgn="base" latinLnBrk="1">
              <a:lnSpc>
                <a:spcPct val="13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Pseudo-label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사용자 정보 주입</a:t>
            </a: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난이도 기반 계층학습</a:t>
            </a: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프롬프트 학습 및 동적 최적화</a:t>
            </a:r>
          </a:p>
        </p:txBody>
      </p:sp>
    </p:spTree>
    <p:extLst>
      <p:ext uri="{BB962C8B-B14F-4D97-AF65-F5344CB8AC3E}">
        <p14:creationId xmlns:p14="http://schemas.microsoft.com/office/powerpoint/2010/main" val="3988171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8C0A5-5F9A-0960-8136-9927B10E4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159BFD8-44AA-15A1-0AB8-D52B291F2CBC}"/>
              </a:ext>
            </a:extLst>
          </p:cNvPr>
          <p:cNvGrpSpPr/>
          <p:nvPr/>
        </p:nvGrpSpPr>
        <p:grpSpPr>
          <a:xfrm>
            <a:off x="410674" y="170676"/>
            <a:ext cx="6621430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66CFE81-3ABF-AB89-6ED0-17953C85D053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7400C-8224-A8AE-F208-DD326407EDB4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Pseudo-label </a:t>
              </a: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기반 사용자 정보 주입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3CD31F-08C3-EE9B-02AC-17616BEEA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CBFFD-85F8-29A2-CB77-C3BA4C4DCE97}"/>
              </a:ext>
            </a:extLst>
          </p:cNvPr>
          <p:cNvSpPr txBox="1"/>
          <p:nvPr/>
        </p:nvSpPr>
        <p:spPr>
          <a:xfrm>
            <a:off x="1127163" y="2782973"/>
            <a:ext cx="9937674" cy="186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이력서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자기소개서 피드백 시스템은 대부분 문장구조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어휘 선택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맞춤법 등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표면적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요소에만 집중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하다 보니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사용자의 직무 맥락이나 개별적 배경 정보는 반영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</a:t>
            </a:r>
          </a:p>
          <a:p>
            <a:pPr marL="0" marR="0" indent="0" algn="ctr" fontAlgn="base" latinLnBrk="1">
              <a:lnSpc>
                <a:spcPct val="130000"/>
              </a:lnSpc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이로 인해 생성된 피드백은 피드백 대상 문장의 의미적 취지나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사용자의 목표와 무관하게 일반적 코멘트수준에 가까움</a:t>
            </a:r>
          </a:p>
        </p:txBody>
      </p:sp>
    </p:spTree>
    <p:extLst>
      <p:ext uri="{BB962C8B-B14F-4D97-AF65-F5344CB8AC3E}">
        <p14:creationId xmlns:p14="http://schemas.microsoft.com/office/powerpoint/2010/main" val="766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A6D66-B172-8E9E-07B4-4F235C0B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0045ED-B005-9B68-6759-B8B915EEA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4F7740-C4E2-6216-FCF9-99E7CEAC2989}"/>
              </a:ext>
            </a:extLst>
          </p:cNvPr>
          <p:cNvSpPr txBox="1"/>
          <p:nvPr/>
        </p:nvSpPr>
        <p:spPr>
          <a:xfrm>
            <a:off x="1127163" y="4344379"/>
            <a:ext cx="9937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학습 구조를 개선하였음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8FDF5-D9E7-3F0D-C04B-A2AE598E4C31}"/>
              </a:ext>
            </a:extLst>
          </p:cNvPr>
          <p:cNvSpPr txBox="1"/>
          <p:nvPr/>
        </p:nvSpPr>
        <p:spPr>
          <a:xfrm>
            <a:off x="3048000" y="27809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문제를 해결하기 위해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7B7B-0585-2B17-35CF-09D7AAFFE97C}"/>
              </a:ext>
            </a:extLst>
          </p:cNvPr>
          <p:cNvSpPr txBox="1"/>
          <p:nvPr/>
        </p:nvSpPr>
        <p:spPr>
          <a:xfrm>
            <a:off x="1187166" y="3485709"/>
            <a:ext cx="9817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맥락정보를 프롬프트를 명시적으로 주입하는 방식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0B5E85-1A32-34F9-2477-495BE96421CB}"/>
              </a:ext>
            </a:extLst>
          </p:cNvPr>
          <p:cNvGrpSpPr/>
          <p:nvPr/>
        </p:nvGrpSpPr>
        <p:grpSpPr>
          <a:xfrm>
            <a:off x="410674" y="170676"/>
            <a:ext cx="6621430" cy="957481"/>
            <a:chOff x="410674" y="170676"/>
            <a:chExt cx="6621430" cy="9574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21F3F5-EBA1-6FE5-8CF7-C309D93B5F5B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562B58-920B-9F96-9CAD-41CC84144C56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Pseudo-label </a:t>
              </a: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기반 사용자 정보 주입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115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9C4D1-0B01-32C3-6ACE-DBCF9CDA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C045DF6-B38D-D603-09F9-E8C906F33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CC2D863-0937-780A-5F71-C9C77459A237}"/>
              </a:ext>
            </a:extLst>
          </p:cNvPr>
          <p:cNvGrpSpPr/>
          <p:nvPr/>
        </p:nvGrpSpPr>
        <p:grpSpPr>
          <a:xfrm>
            <a:off x="410674" y="170676"/>
            <a:ext cx="6621430" cy="957481"/>
            <a:chOff x="410674" y="170676"/>
            <a:chExt cx="6621430" cy="95748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779FF1-DFDC-8360-2317-48B20227A6EB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6FEE43-6305-AAB8-1613-9FAED05E0657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Pseudo-label </a:t>
              </a: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기반 사용자 정보 주입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E93469E-73E9-05A1-C053-1ED050BEF8D5}"/>
              </a:ext>
            </a:extLst>
          </p:cNvPr>
          <p:cNvSpPr txBox="1"/>
          <p:nvPr/>
        </p:nvSpPr>
        <p:spPr>
          <a:xfrm>
            <a:off x="6438722" y="1639844"/>
            <a:ext cx="5255416" cy="474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본 방법은 사용자 정보를 사전학습 된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대형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(GPT-3.5)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 자동 추출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이를 프롬프트 에 구조적으로 삽입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모델이 피드백 생성시 해당 문장의 문맥과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사용자의 목적을 함께 고려하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도록 하였음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이를 통해 “누가“ “무엇을 위해“ “어떤 배경을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가지고 작성한 문장인지“ 에 대한 정보를 바탕으로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더 정밀한 피드백을 생성할 수 있도록 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indent="0" algn="ctr" fontAlgn="base" latinLnBrk="1">
              <a:lnSpc>
                <a:spcPct val="130000"/>
              </a:lnSpc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이는 결과적으로 문장 자체가 아닌 사용자의 목표와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맥락에 부합하는 의미기반 피드백을 생성하는 데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기여할 것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AF32A4-3C41-CBB3-FE08-73CCCA24FA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55" b="4896"/>
          <a:stretch>
            <a:fillRect/>
          </a:stretch>
        </p:blipFill>
        <p:spPr>
          <a:xfrm>
            <a:off x="1271464" y="1798590"/>
            <a:ext cx="3456384" cy="4430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157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707A-7142-2F24-B54D-4D60983A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16D729D-45D0-3BAD-B324-25E4B4D23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E5F8BC4-EE22-F41A-7C42-90B89F9B1E1C}"/>
              </a:ext>
            </a:extLst>
          </p:cNvPr>
          <p:cNvGrpSpPr/>
          <p:nvPr/>
        </p:nvGrpSpPr>
        <p:grpSpPr>
          <a:xfrm>
            <a:off x="410674" y="170676"/>
            <a:ext cx="6621430" cy="957481"/>
            <a:chOff x="410674" y="170676"/>
            <a:chExt cx="6621430" cy="95748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434792-2190-320A-0CE1-610C98EB1419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848D55-7DAC-0626-C535-D53478F8800B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Pseudo-label </a:t>
              </a: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기반 사용자 정보 주입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F59954-6976-EDD1-28B4-A28FBC15F34D}"/>
              </a:ext>
            </a:extLst>
          </p:cNvPr>
          <p:cNvGrpSpPr/>
          <p:nvPr/>
        </p:nvGrpSpPr>
        <p:grpSpPr>
          <a:xfrm>
            <a:off x="1187166" y="2237382"/>
            <a:ext cx="9817669" cy="2957911"/>
            <a:chOff x="1187166" y="2276872"/>
            <a:chExt cx="9817669" cy="295791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9D47E9-8771-D66C-D5E5-7962096A3105}"/>
                </a:ext>
              </a:extLst>
            </p:cNvPr>
            <p:cNvSpPr txBox="1"/>
            <p:nvPr/>
          </p:nvSpPr>
          <p:spPr>
            <a:xfrm>
              <a:off x="3048000" y="22768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본 전략을 통해 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F90AB6-659D-E7AA-FB4A-FFE4DE615D03}"/>
                </a:ext>
              </a:extLst>
            </p:cNvPr>
            <p:cNvSpPr txBox="1"/>
            <p:nvPr/>
          </p:nvSpPr>
          <p:spPr>
            <a:xfrm>
              <a:off x="1187166" y="3278774"/>
              <a:ext cx="981766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“</a:t>
              </a:r>
              <a:r>
                <a:rPr lang="ko-KR" altLang="en-US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단순히 문장이 어색한가</a:t>
              </a:r>
              <a:r>
                <a:rPr lang="en-US" altLang="ko-KR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”</a:t>
              </a:r>
              <a:r>
                <a:rPr lang="ko-KR" altLang="en-US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가 아닌 </a:t>
              </a:r>
              <a:br>
                <a:rPr lang="en-US" altLang="ko-KR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</a:br>
              <a:r>
                <a:rPr lang="en-US" altLang="ko-KR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“</a:t>
              </a:r>
              <a:r>
                <a:rPr lang="ko-KR" altLang="en-US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해당 직무를 고려했을 때 얼마나 설득력이 있는가</a:t>
              </a:r>
              <a:r>
                <a:rPr lang="en-US" altLang="ko-KR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”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8CA34D-C9E1-385F-6641-84D48448BE84}"/>
                </a:ext>
              </a:extLst>
            </p:cNvPr>
            <p:cNvSpPr txBox="1"/>
            <p:nvPr/>
          </p:nvSpPr>
          <p:spPr>
            <a:xfrm>
              <a:off x="3048000" y="4865451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라는 방향의 평가가 가능해지는 데 중요한 역할을 할 것이다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475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E91A4-89C0-B2F1-EC84-CDA85FB68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8182D5-29AB-FEE7-CEF2-A8C584550508}"/>
              </a:ext>
            </a:extLst>
          </p:cNvPr>
          <p:cNvGrpSpPr/>
          <p:nvPr/>
        </p:nvGrpSpPr>
        <p:grpSpPr>
          <a:xfrm>
            <a:off x="410674" y="170676"/>
            <a:ext cx="3957134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0CEC71-956D-E3CC-14E6-1D78839FA00F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961787-F7F5-E5AB-AE70-0A516E66D2DC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난이도 기반 계층 학습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6368FE0-8415-47D4-E2B8-E4BA98F60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61E1E9-8E33-C059-9B0D-ADB80E9745FF}"/>
              </a:ext>
            </a:extLst>
          </p:cNvPr>
          <p:cNvGrpSpPr/>
          <p:nvPr/>
        </p:nvGrpSpPr>
        <p:grpSpPr>
          <a:xfrm>
            <a:off x="1127163" y="2118099"/>
            <a:ext cx="9937674" cy="3196477"/>
            <a:chOff x="1127163" y="1830762"/>
            <a:chExt cx="9937674" cy="319647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A83F61F-2191-4863-A9AF-31E86F08FCA6}"/>
                </a:ext>
              </a:extLst>
            </p:cNvPr>
            <p:cNvGrpSpPr/>
            <p:nvPr/>
          </p:nvGrpSpPr>
          <p:grpSpPr>
            <a:xfrm>
              <a:off x="1127163" y="1830762"/>
              <a:ext cx="9937674" cy="1453217"/>
              <a:chOff x="1127163" y="2154025"/>
              <a:chExt cx="9937674" cy="1453217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FC0061-20B0-EF8D-90C0-FE2F398555A3}"/>
                  </a:ext>
                </a:extLst>
              </p:cNvPr>
              <p:cNvSpPr txBox="1"/>
              <p:nvPr/>
            </p:nvSpPr>
            <p:spPr>
              <a:xfrm>
                <a:off x="1127163" y="2154025"/>
                <a:ext cx="9937674" cy="78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 fontAlgn="base" latinLnBrk="1">
                  <a:lnSpc>
                    <a:spcPct val="130000"/>
                  </a:lnSpc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기존 이력서 피드백 모델은 다양한 품질의 자소서가 일괄된 방식으로 학습</a:t>
                </a:r>
              </a:p>
              <a:p>
                <a:pPr marL="0" marR="0" indent="0" algn="ctr" fontAlgn="base" latinLnBrk="1">
                  <a:lnSpc>
                    <a:spcPct val="130000"/>
                  </a:lnSpc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명확한 문제를 가진 문장과 복합적 문장이 뒤섞인 상태에서 학습이 진행됨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7EE99F-81B2-6A4B-32C5-AD16755F3CAA}"/>
                  </a:ext>
                </a:extLst>
              </p:cNvPr>
              <p:cNvSpPr txBox="1"/>
              <p:nvPr/>
            </p:nvSpPr>
            <p:spPr>
              <a:xfrm>
                <a:off x="3048000" y="3069594"/>
                <a:ext cx="6096000" cy="537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 fontAlgn="base" latinLnBrk="1">
                  <a:lnSpc>
                    <a:spcPct val="130000"/>
                  </a:lnSpc>
                </a:pPr>
                <a:r>
                  <a:rPr lang="ko-KR" altLang="en-US" sz="2400" kern="0" spc="0" dirty="0">
                    <a:solidFill>
                      <a:srgbClr val="00000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즉 편향된 수렴문제가 발생할 수 있음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F69B9A8-9430-EF7A-F841-36167F55B0F9}"/>
                </a:ext>
              </a:extLst>
            </p:cNvPr>
            <p:cNvGrpSpPr/>
            <p:nvPr/>
          </p:nvGrpSpPr>
          <p:grpSpPr>
            <a:xfrm>
              <a:off x="1323857" y="4240805"/>
              <a:ext cx="9544286" cy="786434"/>
              <a:chOff x="1775520" y="4623799"/>
              <a:chExt cx="9544286" cy="786434"/>
            </a:xfrm>
          </p:grpSpPr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73E7FCEE-6912-189A-3601-BFD9A2F862F1}"/>
                  </a:ext>
                </a:extLst>
              </p:cNvPr>
              <p:cNvSpPr/>
              <p:nvPr/>
            </p:nvSpPr>
            <p:spPr>
              <a:xfrm rot="10800000" flipH="1">
                <a:off x="1775520" y="4794766"/>
                <a:ext cx="2148338" cy="44450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404FEE-BBF8-AFB7-6370-F1A84EFE06FC}"/>
                  </a:ext>
                </a:extLst>
              </p:cNvPr>
              <p:cNvSpPr txBox="1"/>
              <p:nvPr/>
            </p:nvSpPr>
            <p:spPr>
              <a:xfrm>
                <a:off x="4334745" y="4623799"/>
                <a:ext cx="6985061" cy="78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 fontAlgn="base" latinLnBrk="1">
                  <a:lnSpc>
                    <a:spcPct val="130000"/>
                  </a:lnSpc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이러한 문제를 완화하고 모델의 일반화 능력을 향상시키기 위해 </a:t>
                </a:r>
                <a:br>
                  <a:rPr lang="en-US" altLang="ko-KR" sz="1800" kern="0" spc="0" dirty="0">
                    <a:solidFill>
                      <a:srgbClr val="00000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</a:b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Curriculum Learning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을 활용한 난이도 기반 계층 학습 전략을 도입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1991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F775-4D38-681F-5C4B-C8718358A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947C79F-34FB-1E0A-D711-4F9CCD691AB5}"/>
              </a:ext>
            </a:extLst>
          </p:cNvPr>
          <p:cNvGrpSpPr/>
          <p:nvPr/>
        </p:nvGrpSpPr>
        <p:grpSpPr>
          <a:xfrm>
            <a:off x="410674" y="170676"/>
            <a:ext cx="3957134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D970C1-EDCE-2F20-F382-C08B82131DAE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718E97-A955-55C5-2965-CBD441854302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난이도 기반 계층 학습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6F14A3-177C-EC3C-50F9-42B9839C6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3C4E23-E2E2-83B2-8179-6B0CA2FC3961}"/>
              </a:ext>
            </a:extLst>
          </p:cNvPr>
          <p:cNvGrpSpPr/>
          <p:nvPr/>
        </p:nvGrpSpPr>
        <p:grpSpPr>
          <a:xfrm>
            <a:off x="1127163" y="2375406"/>
            <a:ext cx="9937674" cy="2681863"/>
            <a:chOff x="1127163" y="2118099"/>
            <a:chExt cx="9937674" cy="26818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C7E8B8-A135-E2FA-8822-BE6D86628F26}"/>
                </a:ext>
              </a:extLst>
            </p:cNvPr>
            <p:cNvSpPr txBox="1"/>
            <p:nvPr/>
          </p:nvSpPr>
          <p:spPr>
            <a:xfrm>
              <a:off x="1127163" y="2118099"/>
              <a:ext cx="9937674" cy="426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30000"/>
                </a:lnSpc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본 학습에서의 핵심 가정은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98F5E-0CDA-180C-C3F1-5339707C69AD}"/>
                </a:ext>
              </a:extLst>
            </p:cNvPr>
            <p:cNvSpPr txBox="1"/>
            <p:nvPr/>
          </p:nvSpPr>
          <p:spPr>
            <a:xfrm>
              <a:off x="1187166" y="2950141"/>
              <a:ext cx="9817669" cy="1017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30000"/>
                </a:lnSpc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모델이 명확히 구분되는 좋은 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나쁜 자소서를 먼저 학습할 경우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br>
                <a:rPr lang="en-US" altLang="ko-KR" sz="2400" kern="0" spc="0" dirty="0">
                  <a:solidFill>
                    <a:srgbClr val="000000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</a:b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이후 애매하거나 복잡한 문장에 대한 피드백도 보다 안정적을 생성할 수 있을 </a:t>
              </a:r>
              <a:r>
                <a:rPr lang="ko-KR" altLang="en-US" sz="2400" kern="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것</a:t>
              </a:r>
              <a:endParaRPr lang="en-US" altLang="ko-KR" sz="24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DA2FF3-E5EA-5488-C602-FF1CBC0D223B}"/>
                </a:ext>
              </a:extLst>
            </p:cNvPr>
            <p:cNvSpPr txBox="1"/>
            <p:nvPr/>
          </p:nvSpPr>
          <p:spPr>
            <a:xfrm>
              <a:off x="3048000" y="4373627"/>
              <a:ext cx="6096000" cy="426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30000"/>
                </a:lnSpc>
              </a:pPr>
              <a:r>
                <a:rPr lang="ko-KR" altLang="en-US" kern="0" dirty="0">
                  <a:solidFill>
                    <a:srgbClr val="00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이다</a:t>
              </a:r>
              <a:r>
                <a:rPr lang="en-US" altLang="ko-KR" kern="0" dirty="0">
                  <a:solidFill>
                    <a:srgbClr val="00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597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0A784-224D-1778-4F4A-221AC8B7D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954095A-7A47-F098-3151-26940E993144}"/>
              </a:ext>
            </a:extLst>
          </p:cNvPr>
          <p:cNvGrpSpPr/>
          <p:nvPr/>
        </p:nvGrpSpPr>
        <p:grpSpPr>
          <a:xfrm>
            <a:off x="410674" y="170676"/>
            <a:ext cx="3957134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D88D4DB-9D59-BF90-B071-1D00952B3BD2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0433A9F-C43F-E030-FC02-366162318053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난이도 기반 계층 학습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A552B0-D10E-B86A-4D0F-DA341681C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8DD90C-48E9-40B0-131B-F2B6D33A1CCB}"/>
              </a:ext>
            </a:extLst>
          </p:cNvPr>
          <p:cNvGrpSpPr/>
          <p:nvPr/>
        </p:nvGrpSpPr>
        <p:grpSpPr>
          <a:xfrm>
            <a:off x="2955926" y="1568370"/>
            <a:ext cx="6280148" cy="2330173"/>
            <a:chOff x="1703511" y="3573016"/>
            <a:chExt cx="6280148" cy="233017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5707127-245A-D484-930D-B9E196A12270}"/>
                </a:ext>
              </a:extLst>
            </p:cNvPr>
            <p:cNvSpPr/>
            <p:nvPr/>
          </p:nvSpPr>
          <p:spPr>
            <a:xfrm>
              <a:off x="1703511" y="3573016"/>
              <a:ext cx="6280148" cy="2330173"/>
            </a:xfrm>
            <a:prstGeom prst="roundRect">
              <a:avLst>
                <a:gd name="adj" fmla="val 999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C86658-7DA0-2739-0F3D-AEF860AD1E62}"/>
                </a:ext>
              </a:extLst>
            </p:cNvPr>
            <p:cNvSpPr txBox="1"/>
            <p:nvPr/>
          </p:nvSpPr>
          <p:spPr>
            <a:xfrm>
              <a:off x="1880182" y="3804737"/>
              <a:ext cx="5926805" cy="18667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30000"/>
                </a:lnSpc>
              </a:pP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Level 1: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상위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25% (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우수 자소서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와 하위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25% (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부족한 자소서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b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명확하게 긍정 혹은 부정적인 피드백을 유도할 수 있는 데이터</a:t>
              </a:r>
              <a:b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b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Level 2: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중간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50%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구간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(25–75%)</a:t>
              </a:r>
              <a:b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긍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부정이 혼합되어 복합 적이거나 해석이 요구되는 데이터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DC75C8-5B72-689D-FEDC-E2200EA3E288}"/>
              </a:ext>
            </a:extLst>
          </p:cNvPr>
          <p:cNvSpPr txBox="1"/>
          <p:nvPr/>
        </p:nvSpPr>
        <p:spPr>
          <a:xfrm>
            <a:off x="512826" y="4315916"/>
            <a:ext cx="11166348" cy="2226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위해 데이터셋에 포함된 품질 점수를 기반으로 전체 데이터를 위와 같이 구분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학습 데이터를 이용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학습을 진행한 뒤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데이터를 이용해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학습을 진행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구조는 모델이 먼저 정답이 명확한 샘플을 학습함으로써 안정적으로 초기 수렴을 유도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복잡한 샘플로 학습 범위를 넓혀가는 방식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835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5DE54-FC62-9680-33E5-4CDC21676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3706FE5-8B22-C6A5-22EF-3BCEEF22D501}"/>
              </a:ext>
            </a:extLst>
          </p:cNvPr>
          <p:cNvGrpSpPr/>
          <p:nvPr/>
        </p:nvGrpSpPr>
        <p:grpSpPr>
          <a:xfrm>
            <a:off x="410674" y="170676"/>
            <a:ext cx="5109262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144506-FAE8-970E-DD26-64AFE75952B9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5E2A45-95A8-5501-F5A2-8D5A1B2263C4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프롬프트 학습 및 동적 최적화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C48EBAB-62B8-C5C6-A071-55E0D12A6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A8723C-F6EB-EE00-4468-C6689D09B526}"/>
              </a:ext>
            </a:extLst>
          </p:cNvPr>
          <p:cNvSpPr txBox="1"/>
          <p:nvPr/>
        </p:nvSpPr>
        <p:spPr>
          <a:xfrm>
            <a:off x="512826" y="2024122"/>
            <a:ext cx="11166348" cy="2226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LLM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입력 프롬프트에 매우 민감하게 반응하는 경향이 있음</a:t>
            </a:r>
          </a:p>
          <a:p>
            <a:pPr marL="0" indent="0" algn="ctr">
              <a:lnSpc>
                <a:spcPct val="130000"/>
              </a:lnSpc>
              <a:buNone/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동일 문장이더라도 프롬프트의 표현방식이나 순서에 따라 생성결과가 크게 달라질 수 있음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다양한 직무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경험 수준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표현스타일을 가진 지원자의 데이터를 학습할 경우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고정된 프롬프트 구조는 대응에 한계를 보임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6F6456-D053-4B5E-8F4D-5A275353A60A}"/>
              </a:ext>
            </a:extLst>
          </p:cNvPr>
          <p:cNvGrpSpPr/>
          <p:nvPr/>
        </p:nvGrpSpPr>
        <p:grpSpPr>
          <a:xfrm>
            <a:off x="1706456" y="4927998"/>
            <a:ext cx="9633724" cy="783420"/>
            <a:chOff x="2028590" y="4516949"/>
            <a:chExt cx="9633724" cy="7834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CE5178-3217-2EF9-1B62-7C7DA0FE0FFC}"/>
                </a:ext>
              </a:extLst>
            </p:cNvPr>
            <p:cNvSpPr txBox="1"/>
            <p:nvPr/>
          </p:nvSpPr>
          <p:spPr>
            <a:xfrm>
              <a:off x="3717770" y="4516949"/>
              <a:ext cx="7944544" cy="783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30000"/>
                </a:lnSpc>
                <a:buNone/>
              </a:pP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따라서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Soft prompt tuning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기법을 적용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모델이 입력 문맥에 따라 </a:t>
              </a:r>
              <a:b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</a:b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동적으로 최적화된 프롬프트를 스스로 구성할 수 있도록 하였음</a:t>
              </a: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CC7A1ED-3A55-3C95-8285-8F203DD2307E}"/>
                </a:ext>
              </a:extLst>
            </p:cNvPr>
            <p:cNvSpPr/>
            <p:nvPr/>
          </p:nvSpPr>
          <p:spPr>
            <a:xfrm rot="10800000" flipH="1">
              <a:off x="2028590" y="4699109"/>
              <a:ext cx="2148338" cy="4445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84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8A9DB-12F1-377F-60AE-3FA3EBB27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B74316-BD4A-8866-3A4F-124389F7C55B}"/>
              </a:ext>
            </a:extLst>
          </p:cNvPr>
          <p:cNvSpPr txBox="1"/>
          <p:nvPr/>
        </p:nvSpPr>
        <p:spPr>
          <a:xfrm>
            <a:off x="2505695" y="3065569"/>
            <a:ext cx="4334492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Introduction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D4EAC2-5EB0-DA93-36C3-A44E30725981}"/>
              </a:ext>
            </a:extLst>
          </p:cNvPr>
          <p:cNvSpPr/>
          <p:nvPr/>
        </p:nvSpPr>
        <p:spPr>
          <a:xfrm>
            <a:off x="1" y="2765869"/>
            <a:ext cx="2505694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F9CB97-9093-6FF9-8C8E-3CEBA27DB941}"/>
              </a:ext>
            </a:extLst>
          </p:cNvPr>
          <p:cNvSpPr/>
          <p:nvPr/>
        </p:nvSpPr>
        <p:spPr>
          <a:xfrm>
            <a:off x="6840187" y="2789468"/>
            <a:ext cx="5351814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55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F83F5-CFDD-9026-13F3-44A2891A9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3BC1833-1C98-D070-3AC8-3C8EC9E4EA4D}"/>
              </a:ext>
            </a:extLst>
          </p:cNvPr>
          <p:cNvGrpSpPr/>
          <p:nvPr/>
        </p:nvGrpSpPr>
        <p:grpSpPr>
          <a:xfrm>
            <a:off x="410674" y="170676"/>
            <a:ext cx="5109262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155D13-58F0-02D1-0064-C5E4A3D79EA6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379FE6A-716B-9079-8156-A97B495B5CA7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프롬프트 학습 및 동적 최적화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81401C-FA7E-1E69-9B50-167712DDD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F86330-37D0-6BC9-8FB5-F2060048E176}"/>
              </a:ext>
            </a:extLst>
          </p:cNvPr>
          <p:cNvSpPr txBox="1"/>
          <p:nvPr/>
        </p:nvSpPr>
        <p:spPr>
          <a:xfrm>
            <a:off x="479376" y="4684106"/>
            <a:ext cx="1137726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QLoRA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방식으로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사전학습된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LLM(EXAONE 3.5)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기반으로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soft prompt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가능한 구조를 추가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QLoRA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고정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QLoRA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사전학습된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EXAONE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불러오고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파라미터를 고정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독립적인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 추가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PromptTuningConfig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정의된 가상 토큰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레이어를 새로 생성하고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가능한 상태로 유지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wrapper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구성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ModelWithPrompt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구현하여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가상 토큰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임베딩과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 토큰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결합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고정된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LoRA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전달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custom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collator: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PromptCollator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입력 시퀀스를 패딩하고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토큰에 해당하는 레이블은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-100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마스킹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534DA2-B377-533C-6115-6A2031AEC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76" y="1333957"/>
            <a:ext cx="9433048" cy="32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7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5E86-8270-43A4-DA62-D00BB7C56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BF084CE-32A8-5E5A-BBE2-DE344B33810C}"/>
              </a:ext>
            </a:extLst>
          </p:cNvPr>
          <p:cNvGrpSpPr/>
          <p:nvPr/>
        </p:nvGrpSpPr>
        <p:grpSpPr>
          <a:xfrm>
            <a:off x="410674" y="170676"/>
            <a:ext cx="5109262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690822F-A9E7-DF18-D6C1-47A628B425D6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53343D-08C4-401C-5D89-E558E5360DA8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프롬프트 학습 및 동적 최적화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85AB37-C2EB-4A3E-64FE-6041EB3B1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4C938F-5220-3CAD-CB1F-7E0A2F0F77F2}"/>
              </a:ext>
            </a:extLst>
          </p:cNvPr>
          <p:cNvGrpSpPr/>
          <p:nvPr/>
        </p:nvGrpSpPr>
        <p:grpSpPr>
          <a:xfrm>
            <a:off x="1523492" y="2794381"/>
            <a:ext cx="9145016" cy="1843914"/>
            <a:chOff x="1523492" y="2242825"/>
            <a:chExt cx="9145016" cy="18439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D65D2B-EC40-5BFC-EC2C-480461236B3C}"/>
                </a:ext>
              </a:extLst>
            </p:cNvPr>
            <p:cNvSpPr txBox="1"/>
            <p:nvPr/>
          </p:nvSpPr>
          <p:spPr>
            <a:xfrm>
              <a:off x="1523492" y="2242825"/>
              <a:ext cx="9145016" cy="426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30000"/>
                </a:lnSpc>
                <a:buNone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본 전략을 통해 전체 모델 파라미터를 수정하지 않고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context-aware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 피드백 생성이 가능하게 됨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601191-CC2B-4435-9EB1-364EDC52B61F}"/>
                </a:ext>
              </a:extLst>
            </p:cNvPr>
            <p:cNvSpPr txBox="1"/>
            <p:nvPr/>
          </p:nvSpPr>
          <p:spPr>
            <a:xfrm>
              <a:off x="1633423" y="3068960"/>
              <a:ext cx="8925154" cy="1017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30000"/>
                </a:lnSpc>
                <a:buNone/>
              </a:pPr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즉</a:t>
              </a:r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프롬프트를 별도로 재설계 하지 않고도 </a:t>
              </a:r>
              <a:b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</a:br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최적의 프롬프트를 탐색할 수 있다는 이점을 얻게 되었음</a:t>
              </a:r>
              <a:endPara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419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8B79-6267-BBA1-93BB-C12DE0C34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6257FFA-ACA9-72AB-EC8C-A51FA52C1D49}"/>
              </a:ext>
            </a:extLst>
          </p:cNvPr>
          <p:cNvGrpSpPr/>
          <p:nvPr/>
        </p:nvGrpSpPr>
        <p:grpSpPr>
          <a:xfrm>
            <a:off x="410674" y="170676"/>
            <a:ext cx="5109262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32FF9-8009-A111-3377-87267F886625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12EEFD-9F4F-7F05-0B4D-DCDEE5AB602A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DPO-UA Framework</a:t>
              </a:r>
              <a:endPara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D629C6-F84D-A1C2-118A-DED05F5D8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pic>
        <p:nvPicPr>
          <p:cNvPr id="6" name="그림 5" descr="텍스트, 도표, 스크린샷, 폰트이(가) 표시된 사진">
            <a:extLst>
              <a:ext uri="{FF2B5EF4-FFF2-40B4-BE49-F238E27FC236}">
                <a16:creationId xmlns:a16="http://schemas.microsoft.com/office/drawing/2014/main" id="{9BB9C076-5245-F27B-F838-FAFDF6D76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0" y="1637849"/>
            <a:ext cx="10858579" cy="46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4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398A-1BA4-0224-7A72-45D0062A3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38AB6-2AC6-BB1D-E9FA-A02707B52693}"/>
              </a:ext>
            </a:extLst>
          </p:cNvPr>
          <p:cNvSpPr txBox="1"/>
          <p:nvPr/>
        </p:nvSpPr>
        <p:spPr>
          <a:xfrm>
            <a:off x="2505695" y="3065569"/>
            <a:ext cx="4334492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Experiment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5B8E11-0D9C-DED7-0565-4F4B3B138A03}"/>
              </a:ext>
            </a:extLst>
          </p:cNvPr>
          <p:cNvSpPr/>
          <p:nvPr/>
        </p:nvSpPr>
        <p:spPr>
          <a:xfrm>
            <a:off x="1" y="2765869"/>
            <a:ext cx="2505694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EA9EC9-16F7-F536-5E6A-698D91A40F81}"/>
              </a:ext>
            </a:extLst>
          </p:cNvPr>
          <p:cNvSpPr/>
          <p:nvPr/>
        </p:nvSpPr>
        <p:spPr>
          <a:xfrm>
            <a:off x="6840187" y="2789468"/>
            <a:ext cx="5351814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017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207CC-A279-ED3E-09D3-2C379EF2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1807A2-F904-9475-9844-7E9AC6D0887A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AF102-C1C9-BECA-367A-7B35BD8990B5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Experiment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D860E0C-5880-BFCC-70C9-96E57CBF6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338663-3E8A-B5CC-9329-134308E6AE83}"/>
              </a:ext>
            </a:extLst>
          </p:cNvPr>
          <p:cNvSpPr txBox="1"/>
          <p:nvPr/>
        </p:nvSpPr>
        <p:spPr>
          <a:xfrm>
            <a:off x="1127163" y="2062776"/>
            <a:ext cx="9937674" cy="3307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DPO-UA feed framework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유효성을 평가하기 위해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가지 실험을 설계하고 수행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marL="0" marR="0" indent="0" algn="ctr" fontAlgn="base" latinLnBrk="1">
              <a:lnSpc>
                <a:spcPct val="13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실험은 피드백 품질향상을 위한 다양한 구성 요소들의 기여도를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개별적으로 분석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최종적으로 종합성능을 평가하는데 목적이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indent="0" algn="ctr" fontAlgn="base" latinLnBrk="1">
              <a:lnSpc>
                <a:spcPct val="13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실험에서의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loss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이력서 자소서 피드백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각각에 대한 정량평가와 더불어 정성적 평가를 병행하였다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indent="0" algn="ctr" fontAlgn="base" latinLnBrk="1">
              <a:lnSpc>
                <a:spcPct val="13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실험은 동일한 베이스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(LGAI-EXAONE)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기반으로 하며 동일한 환경에서 수행</a:t>
            </a:r>
          </a:p>
        </p:txBody>
      </p:sp>
    </p:spTree>
    <p:extLst>
      <p:ext uri="{BB962C8B-B14F-4D97-AF65-F5344CB8AC3E}">
        <p14:creationId xmlns:p14="http://schemas.microsoft.com/office/powerpoint/2010/main" val="3596618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E1F41-A15E-86BE-7900-935D1F268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ED526FF-B48C-EC02-5C36-42568266DF40}"/>
              </a:ext>
            </a:extLst>
          </p:cNvPr>
          <p:cNvGrpSpPr/>
          <p:nvPr/>
        </p:nvGrpSpPr>
        <p:grpSpPr>
          <a:xfrm>
            <a:off x="410674" y="170676"/>
            <a:ext cx="6693438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124774-A31E-28A0-FF72-957032D9F1CB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6CCBAE-BA08-B391-EF10-4624B8BB2BB8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Zero-shot, Few-shot prompting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E3EF76A-9AC6-B60D-5213-5518A794E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E09920-D847-1D71-E370-F8387C26DEFE}"/>
              </a:ext>
            </a:extLst>
          </p:cNvPr>
          <p:cNvSpPr txBox="1"/>
          <p:nvPr/>
        </p:nvSpPr>
        <p:spPr>
          <a:xfrm>
            <a:off x="1523492" y="2782973"/>
            <a:ext cx="9145016" cy="186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LLM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 학습 없이 추론 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few-shot prompting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만으로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자기소개서 피드백이 어느정도 수준까지 생성가능한지 확인</a:t>
            </a:r>
          </a:p>
          <a:p>
            <a:pPr marL="0" indent="0" algn="ctr">
              <a:lnSpc>
                <a:spcPct val="130000"/>
              </a:lnSpc>
              <a:buNone/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이를 통해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LLM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기본적인 생성능력과 </a:t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사선 피드백 예시 제공이 출력 품질에 어떤 영향을 미치는 지 정성적으로 평가한다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6579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ED14-C53C-ADF5-973E-3E9E0C9E6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B81B05-906C-C643-03B7-54137127F8F3}"/>
              </a:ext>
            </a:extLst>
          </p:cNvPr>
          <p:cNvGrpSpPr/>
          <p:nvPr/>
        </p:nvGrpSpPr>
        <p:grpSpPr>
          <a:xfrm>
            <a:off x="410674" y="170676"/>
            <a:ext cx="6693438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6D5F83D-AD24-1D55-5D7C-4C7C66032C1F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D5B0E0-9793-254E-47BD-0ADF652F30B4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Zero-shot, Few-shot prompting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C57037-41C4-23B5-4780-42F949EB1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CD3B5D-4D85-A7A1-6B20-2003AFA55D71}"/>
              </a:ext>
            </a:extLst>
          </p:cNvPr>
          <p:cNvSpPr txBox="1"/>
          <p:nvPr/>
        </p:nvSpPr>
        <p:spPr>
          <a:xfrm>
            <a:off x="1523492" y="2782973"/>
            <a:ext cx="9145016" cy="186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실험에서는 동일한 자기소개서 문장을 입력으로 사용하고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그에 대한 피드백을 다음 세가지 구성으로 생성</a:t>
            </a:r>
          </a:p>
          <a:p>
            <a:pPr marL="0" indent="0" algn="ctr">
              <a:lnSpc>
                <a:spcPct val="130000"/>
              </a:lnSpc>
              <a:buNone/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(1) zero-shot 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 없음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(2) one-shot 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포함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(3) two-shot 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포함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). 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(GPU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three-shot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이상은 제외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9093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101A9-CDF4-E68E-A27B-AD8B4C0D6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B81AC9D-83CA-9AFB-CD27-88360C7E36C0}"/>
              </a:ext>
            </a:extLst>
          </p:cNvPr>
          <p:cNvGrpSpPr/>
          <p:nvPr/>
        </p:nvGrpSpPr>
        <p:grpSpPr>
          <a:xfrm>
            <a:off x="410674" y="170676"/>
            <a:ext cx="6693438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237DBF-384E-308A-9D71-C079027A0EB7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5E4BD6-03CD-0777-BDAB-B28C1E27C87F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Zero-shot, Few-shot prompting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0EB0341-ED69-2CB5-7669-7DD57AC68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232C86-4973-2270-2735-08A6FE612C80}"/>
              </a:ext>
            </a:extLst>
          </p:cNvPr>
          <p:cNvSpPr txBox="1"/>
          <p:nvPr/>
        </p:nvSpPr>
        <p:spPr>
          <a:xfrm>
            <a:off x="6096000" y="1743867"/>
            <a:ext cx="5870936" cy="4387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실험결과 전반적인 형식 일관성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직무 적합성 반영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맥락에 기반한 정교한 피드백 생성에는 한계가 존재한다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indent="0" algn="ctr">
              <a:lnSpc>
                <a:spcPct val="130000"/>
              </a:lnSpc>
              <a:buNone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긍정적인점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개선사항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등과 같이 실제 정답에는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존재하지 않는 형식의 피드백이 생성되었음</a:t>
            </a:r>
          </a:p>
          <a:p>
            <a:pPr marL="0" indent="0" algn="ctr">
              <a:lnSpc>
                <a:spcPct val="130000"/>
              </a:lnSpc>
              <a:buNone/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LLM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내재된 사전 학습된 피드백 형식이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 추론단계의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few-shot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예시를 제공하는 것 만으로는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변경이 힘들다는 것을 의미</a:t>
            </a:r>
          </a:p>
          <a:p>
            <a:pPr marL="0" indent="0" algn="ctr">
              <a:lnSpc>
                <a:spcPct val="130000"/>
              </a:lnSpc>
              <a:buNone/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직무맥락과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사용자 정보를 통합적으로 고려하는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fine-tuning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학습 구조가 적합하다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A86B00-8028-7F10-729E-28715DC78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2183022"/>
            <a:ext cx="4608512" cy="3509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6404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9A82E-07A0-2658-B9D7-C44AE1B2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9A0B42F-B82F-6F7D-8F81-521A0D389B94}"/>
              </a:ext>
            </a:extLst>
          </p:cNvPr>
          <p:cNvGrpSpPr/>
          <p:nvPr/>
        </p:nvGrpSpPr>
        <p:grpSpPr>
          <a:xfrm>
            <a:off x="410674" y="170676"/>
            <a:ext cx="8061590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B25ECB-4751-9F24-732F-A5584EB6D47F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E6DDF5-E4AD-FD7A-D72A-E0570F7BAF6F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User Context Injection via Pseudo-label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B6B51D4-BE1E-87E0-8B97-379042FB3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0E0C1C-D8A5-149E-820B-EEEEC9C976ED}"/>
              </a:ext>
            </a:extLst>
          </p:cNvPr>
          <p:cNvSpPr txBox="1"/>
          <p:nvPr/>
        </p:nvSpPr>
        <p:spPr>
          <a:xfrm>
            <a:off x="496236" y="1882727"/>
            <a:ext cx="11199528" cy="366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직무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 스택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경력 수준과 같은 정보는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자기소개서 피드백 생성에서 중요한 맥락으로 작용</a:t>
            </a:r>
          </a:p>
          <a:p>
            <a:pPr marL="0" indent="0" algn="ctr">
              <a:lnSpc>
                <a:spcPct val="130000"/>
              </a:lnSpc>
              <a:buNone/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실험에서는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pseudo-label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구조화된 사용자 정보를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프롬프트에 삽 입함으로써 얻을 수 있는 두 가지 주요 이점인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학습 안정성 및 성능 향상</a:t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맥락 기반 피드백 생성 능력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각각 검증한다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8148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14F9-E55F-D2E3-34C1-915366BC3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8AD9088-45BF-69A5-E20E-C06C08E902E7}"/>
              </a:ext>
            </a:extLst>
          </p:cNvPr>
          <p:cNvGrpSpPr/>
          <p:nvPr/>
        </p:nvGrpSpPr>
        <p:grpSpPr>
          <a:xfrm>
            <a:off x="410674" y="170676"/>
            <a:ext cx="8061590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A081A9-9F6E-2A47-C927-EB404F188274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2CD11BB-0E96-D2CA-FF0C-C1999220FB3A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User Context Injection via Pseudo-label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11F53C1-1DBB-2559-78A4-51A61E47A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5C0C0-3C0D-0ABD-0485-F4D61FADD934}"/>
              </a:ext>
            </a:extLst>
          </p:cNvPr>
          <p:cNvSpPr txBox="1"/>
          <p:nvPr/>
        </p:nvSpPr>
        <p:spPr>
          <a:xfrm>
            <a:off x="847846" y="4838479"/>
            <a:ext cx="10496308" cy="186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안정성을 확인하기 위해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동일한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fine-tuning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 하에 사 용자 정보를 포함한 모델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(baseline-finetune)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그렇지 않은 모델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(non-contextual model)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학습 곡선 기준으로 비교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non-contextual model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보다 높은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값에서 학습이 조기에 종료되었으며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 정보가 삽입된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baseline-finetune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 더 낮은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안정적 으로 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05C607-A4A1-D97F-DDA2-E7903FB2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03"/>
          <a:stretch>
            <a:fillRect/>
          </a:stretch>
        </p:blipFill>
        <p:spPr>
          <a:xfrm>
            <a:off x="2573917" y="1774591"/>
            <a:ext cx="7044166" cy="2837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49243-A4AB-06B1-2E8B-6E1E0EDF016C}"/>
              </a:ext>
            </a:extLst>
          </p:cNvPr>
          <p:cNvSpPr txBox="1"/>
          <p:nvPr/>
        </p:nvSpPr>
        <p:spPr>
          <a:xfrm>
            <a:off x="603868" y="1211543"/>
            <a:ext cx="36199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１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학습 안정성 및 성능 향상</a:t>
            </a:r>
          </a:p>
        </p:txBody>
      </p:sp>
    </p:spTree>
    <p:extLst>
      <p:ext uri="{BB962C8B-B14F-4D97-AF65-F5344CB8AC3E}">
        <p14:creationId xmlns:p14="http://schemas.microsoft.com/office/powerpoint/2010/main" val="289645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B00FC-0262-3C54-619D-DABD1193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29E11CE-CD75-17EB-7BEB-C6E843621986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179C6-9361-0C7C-EE74-F3F6D0E4818D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Introduction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40ADAA-3386-ADD0-BF66-C24FF61DC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ED3D27-F458-6D77-C09E-D99DAD340F0B}"/>
              </a:ext>
            </a:extLst>
          </p:cNvPr>
          <p:cNvGrpSpPr/>
          <p:nvPr/>
        </p:nvGrpSpPr>
        <p:grpSpPr>
          <a:xfrm>
            <a:off x="1619187" y="1338285"/>
            <a:ext cx="8953626" cy="3240360"/>
            <a:chOff x="1655700" y="1573058"/>
            <a:chExt cx="8953626" cy="32403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AC1619-3581-5720-1F8C-AE049B450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5700" y="1573058"/>
              <a:ext cx="8953626" cy="32403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C358CC-5726-8B37-DF4F-AC1C50CD8A23}"/>
                </a:ext>
              </a:extLst>
            </p:cNvPr>
            <p:cNvSpPr/>
            <p:nvPr/>
          </p:nvSpPr>
          <p:spPr>
            <a:xfrm>
              <a:off x="1775520" y="3717032"/>
              <a:ext cx="3096344" cy="699142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3298854-3297-C82A-ACDA-D4CC2089E628}"/>
                </a:ext>
              </a:extLst>
            </p:cNvPr>
            <p:cNvSpPr/>
            <p:nvPr/>
          </p:nvSpPr>
          <p:spPr>
            <a:xfrm>
              <a:off x="1799804" y="2132856"/>
              <a:ext cx="3096344" cy="699142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A41685-C0F5-3E18-6273-4627B08F3DDB}"/>
                </a:ext>
              </a:extLst>
            </p:cNvPr>
            <p:cNvSpPr txBox="1"/>
            <p:nvPr/>
          </p:nvSpPr>
          <p:spPr>
            <a:xfrm>
              <a:off x="4811603" y="1726208"/>
              <a:ext cx="589717" cy="42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2.</a:t>
              </a:r>
              <a:endParaRPr lang="ko-KR" altLang="en-US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05248D-F663-7A69-7139-424883754EEA}"/>
                </a:ext>
              </a:extLst>
            </p:cNvPr>
            <p:cNvSpPr txBox="1"/>
            <p:nvPr/>
          </p:nvSpPr>
          <p:spPr>
            <a:xfrm>
              <a:off x="4811603" y="3290697"/>
              <a:ext cx="589717" cy="42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1.</a:t>
              </a:r>
              <a:endParaRPr lang="ko-KR" altLang="en-US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33EB16-02B6-5B29-E5EC-ED9FEC82A257}"/>
              </a:ext>
            </a:extLst>
          </p:cNvPr>
          <p:cNvSpPr txBox="1"/>
          <p:nvPr/>
        </p:nvSpPr>
        <p:spPr>
          <a:xfrm>
            <a:off x="947428" y="4831686"/>
            <a:ext cx="10297143" cy="186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많은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취준생들이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자기소개서 작성을 위해 다양한 플랫폼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교내 프로그램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외부 컨설팅 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이용하고 있음</a:t>
            </a:r>
          </a:p>
          <a:p>
            <a:pPr marL="0" marR="0" indent="0" algn="ctr" fontAlgn="base" latinLnBrk="1">
              <a:lnSpc>
                <a:spcPct val="130000"/>
              </a:lnSpc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그러나 여러 문제점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상담의 일회성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접근성의 제약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직무 적합성 기반 피드백의 부족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인해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취준생들이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불편해 하는 상황임</a:t>
            </a:r>
          </a:p>
        </p:txBody>
      </p:sp>
    </p:spTree>
    <p:extLst>
      <p:ext uri="{BB962C8B-B14F-4D97-AF65-F5344CB8AC3E}">
        <p14:creationId xmlns:p14="http://schemas.microsoft.com/office/powerpoint/2010/main" val="721984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7E5D-3239-4617-21EA-30BE2FAE2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960C80-38B7-98C1-DDEE-D94C9ABB4E72}"/>
              </a:ext>
            </a:extLst>
          </p:cNvPr>
          <p:cNvGrpSpPr/>
          <p:nvPr/>
        </p:nvGrpSpPr>
        <p:grpSpPr>
          <a:xfrm>
            <a:off x="410674" y="170676"/>
            <a:ext cx="8061590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12BA5D0-DC27-0DFB-DEF1-2E356D2F6F23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9E0CB57-AFA4-C76A-A957-B1598CE77D91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User Context Injection via Pseudo-label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FE6AC7-32C6-F75A-4D38-3E933B3F3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0F1DFDC-F64D-1EA8-9815-C4108A210C04}"/>
              </a:ext>
            </a:extLst>
          </p:cNvPr>
          <p:cNvGrpSpPr/>
          <p:nvPr/>
        </p:nvGrpSpPr>
        <p:grpSpPr>
          <a:xfrm>
            <a:off x="847846" y="2470618"/>
            <a:ext cx="10496308" cy="2491440"/>
            <a:chOff x="847846" y="2924944"/>
            <a:chExt cx="10496308" cy="24914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EFD28F-2D18-EF26-25B1-FD3CD662E90A}"/>
                </a:ext>
              </a:extLst>
            </p:cNvPr>
            <p:cNvSpPr txBox="1"/>
            <p:nvPr/>
          </p:nvSpPr>
          <p:spPr>
            <a:xfrm>
              <a:off x="847846" y="2924944"/>
              <a:ext cx="10496308" cy="786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pseudo-label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모델로 하여금 입력 문장에서 어떤 정보가 중요한지를 더 잘 파악하게 하며 </a:t>
              </a:r>
              <a:b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pseudo label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text-guidance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작용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FBAF75-A440-D1CC-770C-BF351ABFF98C}"/>
                </a:ext>
              </a:extLst>
            </p:cNvPr>
            <p:cNvSpPr txBox="1"/>
            <p:nvPr/>
          </p:nvSpPr>
          <p:spPr>
            <a:xfrm>
              <a:off x="3048000" y="4954719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 학습 안정성을 향상시킴</a:t>
              </a: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8899D074-B69F-0068-A488-A4C4DED88BC8}"/>
                </a:ext>
              </a:extLst>
            </p:cNvPr>
            <p:cNvSpPr/>
            <p:nvPr/>
          </p:nvSpPr>
          <p:spPr>
            <a:xfrm rot="16200000" flipH="1">
              <a:off x="5759340" y="4110799"/>
              <a:ext cx="673321" cy="4445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36B8CE7-F729-8CAF-CA6C-7AC1613D31C2}"/>
              </a:ext>
            </a:extLst>
          </p:cNvPr>
          <p:cNvSpPr txBox="1"/>
          <p:nvPr/>
        </p:nvSpPr>
        <p:spPr>
          <a:xfrm>
            <a:off x="603868" y="1211543"/>
            <a:ext cx="36199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１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학습 안정성 및 성능 향상</a:t>
            </a:r>
          </a:p>
        </p:txBody>
      </p:sp>
    </p:spTree>
    <p:extLst>
      <p:ext uri="{BB962C8B-B14F-4D97-AF65-F5344CB8AC3E}">
        <p14:creationId xmlns:p14="http://schemas.microsoft.com/office/powerpoint/2010/main" val="3977740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B5E43-425D-FDFD-210E-FF393CA27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BC85181-F05E-8B84-D795-35C6AEF49AED}"/>
              </a:ext>
            </a:extLst>
          </p:cNvPr>
          <p:cNvGrpSpPr/>
          <p:nvPr/>
        </p:nvGrpSpPr>
        <p:grpSpPr>
          <a:xfrm>
            <a:off x="410674" y="170676"/>
            <a:ext cx="8061590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8E4A64-9390-BC64-ED1B-F9CD9215E22D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052E853-2F32-3394-B93B-065C2F73F14C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User Context Injection via Pseudo-label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AD33ED-5659-1BB2-4EE0-F3B68E5E0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B4DA7A-E563-8607-9D44-4B2D7A8C8B17}"/>
              </a:ext>
            </a:extLst>
          </p:cNvPr>
          <p:cNvSpPr txBox="1"/>
          <p:nvPr/>
        </p:nvSpPr>
        <p:spPr>
          <a:xfrm>
            <a:off x="603868" y="1211543"/>
            <a:ext cx="36199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１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학습 안정성 및 성능 향상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8E2C2A-5823-5F3B-851C-3077BF9C0D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1" r="1735" b="16146"/>
          <a:stretch>
            <a:fillRect/>
          </a:stretch>
        </p:blipFill>
        <p:spPr>
          <a:xfrm>
            <a:off x="2607154" y="2033129"/>
            <a:ext cx="6977692" cy="2254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461DC5-440B-1A14-2B16-4773D76B18C9}"/>
              </a:ext>
            </a:extLst>
          </p:cNvPr>
          <p:cNvSpPr txBox="1"/>
          <p:nvPr/>
        </p:nvSpPr>
        <p:spPr>
          <a:xfrm>
            <a:off x="317869" y="4630599"/>
            <a:ext cx="115562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정보를 이용한 피드백 생성의 정량적 효과를 확인하기 위해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KoSBERT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-NLI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유사도 점수를 비교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정보를 포함하지 않은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non-contextual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구성은 이력서와 자기소개서 피드백 모두에서 가장 낮은 점수를 기록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시에만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pseudo-label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사용한 경우 성능이 향상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학습과 추론 모두에서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pseudo-label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활용한 경우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문서 유형 모두에서 가장 높은 유사도를 기록</a:t>
            </a:r>
          </a:p>
        </p:txBody>
      </p:sp>
    </p:spTree>
    <p:extLst>
      <p:ext uri="{BB962C8B-B14F-4D97-AF65-F5344CB8AC3E}">
        <p14:creationId xmlns:p14="http://schemas.microsoft.com/office/powerpoint/2010/main" val="198259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25708-79D1-9988-122D-713B27A5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C07FC4F-633B-3553-4049-F2479CACA4A7}"/>
              </a:ext>
            </a:extLst>
          </p:cNvPr>
          <p:cNvGrpSpPr/>
          <p:nvPr/>
        </p:nvGrpSpPr>
        <p:grpSpPr>
          <a:xfrm>
            <a:off x="410674" y="170676"/>
            <a:ext cx="8061590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6BA5956-24B1-7888-34F2-FCBA334ABD4B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BE84CC-E32D-5154-3121-ABCF34344A66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User Context Injection via Pseudo-label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FA5C7E-77BE-53AD-856D-88F8C76F0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43E02D-CB2C-54AF-AF29-288B652341F8}"/>
              </a:ext>
            </a:extLst>
          </p:cNvPr>
          <p:cNvSpPr txBox="1"/>
          <p:nvPr/>
        </p:nvSpPr>
        <p:spPr>
          <a:xfrm>
            <a:off x="847846" y="2963022"/>
            <a:ext cx="10496308" cy="150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pseudo-label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단순한 입력 보조정보를 넘어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모델이 사용자 의도 및 표현 특징을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정확히 반영하도록 돕는다는 것을 의미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추론 시점에서의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 또한 문맥 적합성과 응답 일관성 향상에 중요한 역할을 함을 알 수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BBFBC-7839-7006-31F1-650523381CA5}"/>
              </a:ext>
            </a:extLst>
          </p:cNvPr>
          <p:cNvSpPr txBox="1"/>
          <p:nvPr/>
        </p:nvSpPr>
        <p:spPr>
          <a:xfrm>
            <a:off x="603868" y="1211543"/>
            <a:ext cx="36199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１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학습 안정성 및 성능 향상</a:t>
            </a:r>
          </a:p>
        </p:txBody>
      </p:sp>
    </p:spTree>
    <p:extLst>
      <p:ext uri="{BB962C8B-B14F-4D97-AF65-F5344CB8AC3E}">
        <p14:creationId xmlns:p14="http://schemas.microsoft.com/office/powerpoint/2010/main" val="649605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AF49-08A7-67F6-31FD-F5DE2B2ED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733638-3D69-CB2E-8F82-5D08DBA6EE60}"/>
              </a:ext>
            </a:extLst>
          </p:cNvPr>
          <p:cNvGrpSpPr/>
          <p:nvPr/>
        </p:nvGrpSpPr>
        <p:grpSpPr>
          <a:xfrm>
            <a:off x="410674" y="170676"/>
            <a:ext cx="8061590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310EAF-A248-0ADF-F7E0-8C86693E4EBA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E243D7-5DF9-5642-3662-AE19C75B2A2B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User Context Injection via Pseudo-label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9B77584-85B5-D2AE-607F-E11D03A24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F2B000-BB85-8AEB-8867-D8B7E59E103B}"/>
              </a:ext>
            </a:extLst>
          </p:cNvPr>
          <p:cNvSpPr txBox="1"/>
          <p:nvPr/>
        </p:nvSpPr>
        <p:spPr>
          <a:xfrm>
            <a:off x="896036" y="2963022"/>
            <a:ext cx="10496308" cy="150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동일한 입력 문장에 대해 사용자 정보가 주어졌을 때와 그렇지 않았을 때의 출력 피드백을 비교</a:t>
            </a:r>
          </a:p>
          <a:p>
            <a:pPr algn="ctr">
              <a:lnSpc>
                <a:spcPct val="13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생성된 피드백과 사전에 추출된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 label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 의미 유사도를 계산하여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모델이 실제로 맥락 정보를 반영하고 있는지를 수치적으로 평가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83AC0-600E-289E-EF1B-FC61F1D1FEB0}"/>
              </a:ext>
            </a:extLst>
          </p:cNvPr>
          <p:cNvSpPr txBox="1"/>
          <p:nvPr/>
        </p:nvSpPr>
        <p:spPr>
          <a:xfrm>
            <a:off x="603868" y="1211543"/>
            <a:ext cx="4628036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사용자 맥락 기반 피드백 생성 능력</a:t>
            </a:r>
          </a:p>
        </p:txBody>
      </p:sp>
    </p:spTree>
    <p:extLst>
      <p:ext uri="{BB962C8B-B14F-4D97-AF65-F5344CB8AC3E}">
        <p14:creationId xmlns:p14="http://schemas.microsoft.com/office/powerpoint/2010/main" val="699272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1049B-86C3-3FC0-DED8-B5A71EBBA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AE67116-7603-3A06-D71D-3E2A64570D76}"/>
              </a:ext>
            </a:extLst>
          </p:cNvPr>
          <p:cNvGrpSpPr/>
          <p:nvPr/>
        </p:nvGrpSpPr>
        <p:grpSpPr>
          <a:xfrm>
            <a:off x="410674" y="170676"/>
            <a:ext cx="8061590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E3D179F-7849-8CE2-053E-C6E7F1D0EC5A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B7DF3C-9D8C-4F9F-89EF-6018FA70FA82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User Context Injection via Pseudo-label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57176A-499A-7CC6-84F1-DA43B22A1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A85DB0-E591-160E-2937-33B7BB115AAB}"/>
              </a:ext>
            </a:extLst>
          </p:cNvPr>
          <p:cNvSpPr txBox="1"/>
          <p:nvPr/>
        </p:nvSpPr>
        <p:spPr>
          <a:xfrm>
            <a:off x="999555" y="4581128"/>
            <a:ext cx="10192888" cy="186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정보가 삽입된 모델은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keyword, job, resume label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과의 유사도에서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평균적으로 유의미하게 높은 값 을 보임</a:t>
            </a:r>
          </a:p>
          <a:p>
            <a:pPr algn="ctr">
              <a:lnSpc>
                <a:spcPct val="13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pseudo-label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단순히 프롬프트 길이를 늘리는 것이 아니라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LLM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맥락 기반 의미 판단을 수행하고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직무 적합성을 고려한 피드백을 생성하는 데 실질적으로 기여함을 보여줌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8C2D2-24F4-7706-408D-C013F24F78AD}"/>
              </a:ext>
            </a:extLst>
          </p:cNvPr>
          <p:cNvSpPr txBox="1"/>
          <p:nvPr/>
        </p:nvSpPr>
        <p:spPr>
          <a:xfrm>
            <a:off x="603868" y="1211543"/>
            <a:ext cx="4628036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사용자 맥락 기반 피드백 생성 능력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8800BD-DE81-DD60-8706-78FA5E8DB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921" y="2090266"/>
            <a:ext cx="7712158" cy="212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DD9AC-F04E-D8E3-3143-343464406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7A4CFBC-0D8C-DE7E-E7A4-4544ADF6F1BE}"/>
              </a:ext>
            </a:extLst>
          </p:cNvPr>
          <p:cNvGrpSpPr/>
          <p:nvPr/>
        </p:nvGrpSpPr>
        <p:grpSpPr>
          <a:xfrm>
            <a:off x="410674" y="170676"/>
            <a:ext cx="6477414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4A98EB-DACC-E46A-BB52-E81AA8C3E7D4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2A1F2C-A0A1-2955-0292-A7643EC8E35A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Baseline Fine-Tuning + </a:t>
              </a: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계층 학습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EFBF91-E9B8-696F-2AF2-3A1D9751A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818039-9BEE-2BFB-C261-673A5A28F559}"/>
              </a:ext>
            </a:extLst>
          </p:cNvPr>
          <p:cNvSpPr txBox="1"/>
          <p:nvPr/>
        </p:nvSpPr>
        <p:spPr>
          <a:xfrm>
            <a:off x="896036" y="2963022"/>
            <a:ext cx="10496308" cy="150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Curriculum Learning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기법의 적용 여부가 피드백 학습에 미치는 영향을 분석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학습 데이터를 균등하게 섞어 일괄 학습한 기본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fine-tuning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비교군으로 설정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Curriculum Learning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계층 학습을 적용한 모델과의 성능을 비교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941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3E312-D2CC-F91B-9D24-DA668457A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C1BDED-D8F5-8091-99D7-D01833FCD0D1}"/>
              </a:ext>
            </a:extLst>
          </p:cNvPr>
          <p:cNvGrpSpPr/>
          <p:nvPr/>
        </p:nvGrpSpPr>
        <p:grpSpPr>
          <a:xfrm>
            <a:off x="410674" y="170676"/>
            <a:ext cx="6477414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26C998-DFF7-BD74-D783-4B835673F274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6BD8BD-2E1F-C554-FD03-8B7C7FA400A4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Baseline Fine-Tuning + </a:t>
              </a: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계층 학습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C5E0A4-536E-4D4C-7DEF-B6259D731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226AE9-2A28-52C0-5B8D-05B17D641303}"/>
              </a:ext>
            </a:extLst>
          </p:cNvPr>
          <p:cNvSpPr txBox="1"/>
          <p:nvPr/>
        </p:nvSpPr>
        <p:spPr>
          <a:xfrm>
            <a:off x="896036" y="4795195"/>
            <a:ext cx="10496308" cy="186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실험 결과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커리큘럼 학습을 적용한 모델은 일부 지표에서 긍정 적인 경향을 보였으나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 향상이 크지 않았고 감소하는 경우도 있었음</a:t>
            </a:r>
          </a:p>
          <a:p>
            <a:pPr algn="ctr">
              <a:lnSpc>
                <a:spcPct val="13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손실 감소 폭은 더 컸고 이력서 피드백에 대한 유사 도 평가는 소폭 향상되었으나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자기소개서 피드백에서는 점수가 하락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289BF7-5787-CC0D-440A-2F52E5D09C51}"/>
              </a:ext>
            </a:extLst>
          </p:cNvPr>
          <p:cNvGrpSpPr/>
          <p:nvPr/>
        </p:nvGrpSpPr>
        <p:grpSpPr>
          <a:xfrm>
            <a:off x="706292" y="1656668"/>
            <a:ext cx="10779416" cy="2772012"/>
            <a:chOff x="763074" y="1656668"/>
            <a:chExt cx="10779416" cy="27720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2F0E3C-438E-8AE0-10F9-A305E6BA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74" y="1656668"/>
              <a:ext cx="6069750" cy="27720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3FD75F-310F-99E1-1465-CEF863C2F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1780" y="2243869"/>
              <a:ext cx="6180710" cy="11634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18612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2D2C5-37D3-6C23-9666-DB3674CF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D9303C7-B6E8-58B3-117C-2CD2420389A8}"/>
              </a:ext>
            </a:extLst>
          </p:cNvPr>
          <p:cNvGrpSpPr/>
          <p:nvPr/>
        </p:nvGrpSpPr>
        <p:grpSpPr>
          <a:xfrm>
            <a:off x="410674" y="170676"/>
            <a:ext cx="6477414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404F6A0-19FE-922F-6BF8-0FB0A10091C5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F19EB5-3C07-A2C2-67D8-E0F8C56917FC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Baseline Fine-Tuning + </a:t>
              </a: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계층 학습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86A2A62-DA39-BFC8-01F2-DE8023FF6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BFCE892-48CC-E3C8-618A-6E2A1C1D4AD4}"/>
              </a:ext>
            </a:extLst>
          </p:cNvPr>
          <p:cNvGrpSpPr/>
          <p:nvPr/>
        </p:nvGrpSpPr>
        <p:grpSpPr>
          <a:xfrm>
            <a:off x="847846" y="1549191"/>
            <a:ext cx="10496308" cy="4334294"/>
            <a:chOff x="847846" y="1637849"/>
            <a:chExt cx="10496308" cy="43342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52B530-C547-2EF9-78CB-5C8698908A1C}"/>
                </a:ext>
              </a:extLst>
            </p:cNvPr>
            <p:cNvSpPr txBox="1"/>
            <p:nvPr/>
          </p:nvSpPr>
          <p:spPr>
            <a:xfrm>
              <a:off x="847846" y="1637849"/>
              <a:ext cx="10496308" cy="18667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이러한 결과는 현재 설정된 커리큘럼 구성 기준인 자소서 및 이력서 점수에 내제된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긍부정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계층이 </a:t>
              </a:r>
              <a:b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모델의 일반화 능력이나 피드백 품질 향상에 효과적으로 작용하지 못했음을 시사</a:t>
              </a:r>
            </a:p>
            <a:p>
              <a:pPr algn="ctr">
                <a:lnSpc>
                  <a:spcPct val="130000"/>
                </a:lnSpc>
              </a:pP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특히 자기소개서와 같이 표현 다양성이 크고 정성적 요소가 중요한 입력에서는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b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단순한 정량 기준에 따른 커리큘럼이 오히려 학습 편향을 유발했을 가능성도 존재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48C39FA-8E4E-4545-96FA-B12799C08B85}"/>
                </a:ext>
              </a:extLst>
            </p:cNvPr>
            <p:cNvGrpSpPr/>
            <p:nvPr/>
          </p:nvGrpSpPr>
          <p:grpSpPr>
            <a:xfrm>
              <a:off x="1187166" y="3829941"/>
              <a:ext cx="9817669" cy="2142202"/>
              <a:chOff x="1187166" y="3829941"/>
              <a:chExt cx="9817669" cy="21422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88DD65-8318-EFA3-A974-ADAB92611ACF}"/>
                  </a:ext>
                </a:extLst>
              </p:cNvPr>
              <p:cNvSpPr txBox="1"/>
              <p:nvPr/>
            </p:nvSpPr>
            <p:spPr>
              <a:xfrm>
                <a:off x="1187166" y="4828625"/>
                <a:ext cx="9817669" cy="1143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하지만 이력서 점수의 경우에는 성능 증가가 있었고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loss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전체적인 감소 폭도 더 컸기에 </a:t>
                </a:r>
                <a:b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커리큘럼의 기준을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더 정교하고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의미적 모호성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문체 복잡도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사용자 표현 다양성 등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, </a:t>
                </a:r>
                <a:b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레벨을 더 다단계로 구축한다면 충분히 계층 기반학습이 성능에 유의미하게 작동할 수 있다고 판단된다</a:t>
                </a:r>
                <a:endParaRPr lang="ko-KR" altLang="en-US" dirty="0"/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60C9D02C-0269-425C-2C71-2EF2A3AADC81}"/>
                  </a:ext>
                </a:extLst>
              </p:cNvPr>
              <p:cNvSpPr/>
              <p:nvPr/>
            </p:nvSpPr>
            <p:spPr>
              <a:xfrm rot="16200000" flipH="1">
                <a:off x="5759341" y="3944352"/>
                <a:ext cx="673321" cy="44450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0372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6D84-B3C1-BEC5-C03C-3DB80E10D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5C28DA-A84E-CCBA-5D2E-0E5D39BC86CD}"/>
              </a:ext>
            </a:extLst>
          </p:cNvPr>
          <p:cNvGrpSpPr/>
          <p:nvPr/>
        </p:nvGrpSpPr>
        <p:grpSpPr>
          <a:xfrm>
            <a:off x="410674" y="170676"/>
            <a:ext cx="7269502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0AAE08F-889C-8FA2-57B0-343BA30CB8F5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9D21BE-6931-68AD-CAE0-F8863431A540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Soft Prompt </a:t>
              </a: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기반 동적 프롬프트 최적화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C74064-1DA1-2E04-F342-C87CFE8C7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58E52-288F-8541-7A28-318E212A059B}"/>
              </a:ext>
            </a:extLst>
          </p:cNvPr>
          <p:cNvSpPr txBox="1"/>
          <p:nvPr/>
        </p:nvSpPr>
        <p:spPr>
          <a:xfrm>
            <a:off x="847846" y="2062776"/>
            <a:ext cx="10496308" cy="3307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프롬프트 구성 방식에 따른 성능 차이를 분석하고자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수작업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hard prompt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엔지니어링 방식과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 prompt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동적 프롬프트 최적화 방식을 비교</a:t>
            </a:r>
          </a:p>
          <a:p>
            <a:pPr algn="ctr">
              <a:lnSpc>
                <a:spcPct val="13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hard prompt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직무 유형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평가 목적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표현 방식 등을 반영한 다양한 템플릿 프롬프트를 수작업으로 구성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일한 입력 문 장에 대해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프롬포트를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엔지니어링하여 고정된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프롬포트를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</a:t>
            </a:r>
          </a:p>
          <a:p>
            <a:pPr algn="ctr">
              <a:lnSpc>
                <a:spcPct val="13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soft prompt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 Tuning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적용하여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프롬프트에 학습 가능한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벡터 를 추가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,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fine-tuned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프롬포트의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앞 단에 삽입되어 학습 중 사용자 정보 및 입력 문맥에 따라 자동으로 최적화</a:t>
            </a:r>
          </a:p>
          <a:p>
            <a:pPr algn="ctr">
              <a:lnSpc>
                <a:spcPct val="13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784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19E46-5792-A49E-D6FC-7583B4215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F00D329-3DF1-BB60-5716-7A9CBA086285}"/>
              </a:ext>
            </a:extLst>
          </p:cNvPr>
          <p:cNvGrpSpPr/>
          <p:nvPr/>
        </p:nvGrpSpPr>
        <p:grpSpPr>
          <a:xfrm>
            <a:off x="410674" y="170676"/>
            <a:ext cx="7269502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279E69-44A6-5F0D-3D9B-0009BF544459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BCCC66-BFB4-FE45-6594-180A96C4D799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Soft Prompt </a:t>
              </a: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기반 동적 프롬프트 최적화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62B08E-33AA-A118-6881-5BF75D93C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7890A6-90CC-5B14-77C4-6180D7E005B6}"/>
              </a:ext>
            </a:extLst>
          </p:cNvPr>
          <p:cNvSpPr txBox="1"/>
          <p:nvPr/>
        </p:nvSpPr>
        <p:spPr>
          <a:xfrm>
            <a:off x="847846" y="4509120"/>
            <a:ext cx="10496308" cy="186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실험 결과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soft prompt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모델은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hard prompt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대비 평균 유사도 점수에서 더 높은 성능을 보였으며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동일한 입력 문장에 대해 서도 문맥 적합성이 우수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많은 가상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벡터와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에폭에서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성능이 더 개선</a:t>
            </a:r>
          </a:p>
          <a:p>
            <a:pPr algn="ctr">
              <a:lnSpc>
                <a:spcPct val="13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직무 키워드나 스타일 차이를 포함한 자기소개서에서도 반복 없이 간결하고 요점을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명확히 전달하는 표현이 빈번히 관찰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3E8B07-D61A-F425-A805-44648D1A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182" y="1471728"/>
            <a:ext cx="8031635" cy="270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0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9CF6A-1EE2-0E91-DD7A-C761840FE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18F6D54-AF14-B591-DAF9-DD9A1BFB5959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329AA-31E4-D37E-EE78-14F055FFFED5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Introduction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CB0057D-5323-8136-9B21-DDE5B8DC1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CD915AB-73EA-67C0-FED5-4A626A8B3297}"/>
              </a:ext>
            </a:extLst>
          </p:cNvPr>
          <p:cNvGrpSpPr/>
          <p:nvPr/>
        </p:nvGrpSpPr>
        <p:grpSpPr>
          <a:xfrm>
            <a:off x="731404" y="1814242"/>
            <a:ext cx="10729192" cy="4370822"/>
            <a:chOff x="731404" y="2004910"/>
            <a:chExt cx="10729192" cy="43708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CC41FE-4A63-7DB7-347A-B72BF0389CF5}"/>
                </a:ext>
              </a:extLst>
            </p:cNvPr>
            <p:cNvSpPr txBox="1"/>
            <p:nvPr/>
          </p:nvSpPr>
          <p:spPr>
            <a:xfrm>
              <a:off x="731404" y="5229200"/>
              <a:ext cx="10729192" cy="114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30000"/>
                </a:lnSpc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이를 해결하기 위한 사례로 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AI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마스터 자기소개서 기능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</a:t>
              </a: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자소설닷컴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)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 출시 되었음</a:t>
              </a:r>
            </a:p>
            <a:p>
              <a:pPr marL="0" marR="0" indent="0" algn="ctr" fontAlgn="base" latinLnBrk="1">
                <a:lnSpc>
                  <a:spcPct val="130000"/>
                </a:lnSpc>
              </a:pPr>
              <a:endPara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indent="0" algn="ctr" fontAlgn="base" latinLnBrk="1">
                <a:lnSpc>
                  <a:spcPct val="130000"/>
                </a:lnSpc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그러나 문법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문장구조 등에만 초점으로 하며</a:t>
              </a:r>
              <a:r>
                <a:rPr lang="en-US" altLang="ko-KR" kern="0" dirty="0">
                  <a:solidFill>
                    <a:srgbClr val="00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원하는 직무를 위한 구체적 방향성 제시 하지 않음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ADE79C-4939-337F-C378-892506516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3194" y="2004910"/>
              <a:ext cx="7425611" cy="28481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61095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B3431-0614-15D5-56A5-5B3FFAEC9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150B6C-8A96-AAEA-69D2-EE5069106E27}"/>
              </a:ext>
            </a:extLst>
          </p:cNvPr>
          <p:cNvGrpSpPr/>
          <p:nvPr/>
        </p:nvGrpSpPr>
        <p:grpSpPr>
          <a:xfrm>
            <a:off x="410674" y="170676"/>
            <a:ext cx="7269502" cy="1326261"/>
            <a:chOff x="410674" y="170676"/>
            <a:chExt cx="6621430" cy="13262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52BAE2-AFF3-B34B-B83C-CFB176583D27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B5CE669-A876-53E9-607D-E65FDABAAC1C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132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Soft Prompt </a:t>
              </a: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기반 동적 프롬프트 최적화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D762B3E-261E-6D63-7934-86D7C91DC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4EA03A-57BA-FA91-9BCC-850E20B0D114}"/>
              </a:ext>
            </a:extLst>
          </p:cNvPr>
          <p:cNvSpPr txBox="1"/>
          <p:nvPr/>
        </p:nvSpPr>
        <p:spPr>
          <a:xfrm>
            <a:off x="847846" y="2564904"/>
            <a:ext cx="10496308" cy="2458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 prompt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프롬프트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임베딩을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학습을 통해 최적화 함으로써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입력에 안정적이고 일관된 피드백을 생성한다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 prompt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학습량과 표현 용량이 증가할수록 사용자 정보와 입력 맥락을 더 정밀하게 반영할 수 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926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8C7FF-ECC3-6649-B3F3-4391DA9C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D63CF6C-E3CE-BEFF-056B-AE59883CEF94}"/>
              </a:ext>
            </a:extLst>
          </p:cNvPr>
          <p:cNvGrpSpPr/>
          <p:nvPr/>
        </p:nvGrpSpPr>
        <p:grpSpPr>
          <a:xfrm>
            <a:off x="410674" y="170676"/>
            <a:ext cx="5037254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2676B7-7D91-DBBE-E42A-9F242AE09144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B19DEA-7A46-9D08-7224-F08F7A5D18B9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Hyperparameter Tuning 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1AA0EBF-97DB-DF68-6492-090DEC9D5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C3713-53D5-4155-2B32-AC85EE20F6E5}"/>
              </a:ext>
            </a:extLst>
          </p:cNvPr>
          <p:cNvSpPr txBox="1"/>
          <p:nvPr/>
        </p:nvSpPr>
        <p:spPr>
          <a:xfrm>
            <a:off x="410674" y="4409789"/>
            <a:ext cx="11445966" cy="2226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성능을 최적화하기 위해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wandb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sweep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Bayesian Optimization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방식으로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하이퍼파라미터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탐색을 수행</a:t>
            </a:r>
          </a:p>
          <a:p>
            <a:pPr algn="ctr">
              <a:lnSpc>
                <a:spcPct val="13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샘플을 기준으로 학습을 진행하였으며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탐색 대상은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lr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epochs,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gradient_accumulation_steps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lora_r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이때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batch size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고정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하였으며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gradient_accumulation_steps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와의 조합을 통해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effective batch size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간접 조정</a:t>
            </a:r>
          </a:p>
          <a:p>
            <a:pPr algn="ctr">
              <a:lnSpc>
                <a:spcPct val="13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GPU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메모리 환경에서 효율적인 학습을 가능하게 하기 위함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1DA30E-85E6-1B62-ED12-26454A46E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699" y="1472930"/>
            <a:ext cx="6736601" cy="26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24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3D831-5F29-F149-2276-44C496C98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4FB3AA7-CD4D-5C57-A7AE-2BA303C024C0}"/>
              </a:ext>
            </a:extLst>
          </p:cNvPr>
          <p:cNvGrpSpPr/>
          <p:nvPr/>
        </p:nvGrpSpPr>
        <p:grpSpPr>
          <a:xfrm>
            <a:off x="410674" y="170676"/>
            <a:ext cx="5037254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4DE0B16-8F5A-6A78-E9D0-4BE7AEF8CC4B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2F8A578-E27F-A437-6AF8-65EA735B77A9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종합 성능 비교 및 분석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5FA4D8-8AAE-0719-21F1-015FEB91D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435C70-EA02-8FB8-CBC8-E1F76AB4E9B2}"/>
              </a:ext>
            </a:extLst>
          </p:cNvPr>
          <p:cNvSpPr txBox="1"/>
          <p:nvPr/>
        </p:nvSpPr>
        <p:spPr>
          <a:xfrm>
            <a:off x="410674" y="4077072"/>
            <a:ext cx="11445966" cy="2586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fine-tuning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출발점으로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정보 주입과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 prompt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동적 최적화를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단계적으로 적용한 결과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요소가 성능 향상에 기여했음을 확인할 수 있다</a:t>
            </a:r>
          </a:p>
          <a:p>
            <a:pPr algn="ctr">
              <a:lnSpc>
                <a:spcPct val="13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안정화를 목표로 도입한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Curriculum Learning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감소에는 기여했지만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 향상에는 제한적인 효과를 보였다</a:t>
            </a:r>
          </a:p>
          <a:p>
            <a:pPr algn="ctr">
              <a:lnSpc>
                <a:spcPct val="13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DPO-UA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의미 유사도 기준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KoSBERT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-NLI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0.8682, 0.8598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기록하며 가장 우수한 성능을 나타냈다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90B358-C6DB-5615-3997-1DD63C388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62" y="1286397"/>
            <a:ext cx="5569075" cy="27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3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637F1-FF29-169C-EED3-88E719ACF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3728E5A-9D68-8B94-83F7-1A67A2B0D989}"/>
              </a:ext>
            </a:extLst>
          </p:cNvPr>
          <p:cNvGrpSpPr/>
          <p:nvPr/>
        </p:nvGrpSpPr>
        <p:grpSpPr>
          <a:xfrm>
            <a:off x="410674" y="170676"/>
            <a:ext cx="5037254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8B90D6-FB07-F3F8-3CDF-93250D149CB6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58B947E-928E-A7DE-C9B1-5AAB83583EA3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종합 성능 비교 및 분석</a:t>
              </a: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628498-14FE-EBD7-F01C-7136BB9FE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B9189-BA17-2BB3-8E80-64ABB2F84A7E}"/>
              </a:ext>
            </a:extLst>
          </p:cNvPr>
          <p:cNvSpPr txBox="1"/>
          <p:nvPr/>
        </p:nvSpPr>
        <p:spPr>
          <a:xfrm>
            <a:off x="410674" y="5280816"/>
            <a:ext cx="11445966" cy="114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동일한 입력 문장에 대해 최종 모델은 보다 구체적이고 직무 맥락에 적합한 피드백을 생성하는 경향을 보였다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사용자 정보를 반영한 의미 있는 피드백을 제공한다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8809C0-2A74-3F23-17C5-CC45AB8A1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281" y="1360931"/>
            <a:ext cx="4451438" cy="36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24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5D85E-A5B6-3448-3D28-C111FC9A9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F01CA-AF35-DD58-F839-373750C7A11E}"/>
              </a:ext>
            </a:extLst>
          </p:cNvPr>
          <p:cNvSpPr txBox="1"/>
          <p:nvPr/>
        </p:nvSpPr>
        <p:spPr>
          <a:xfrm>
            <a:off x="2505695" y="3065569"/>
            <a:ext cx="4334492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Conclusion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0E3923-04B6-1A9D-81F6-5CDE47F8DE8A}"/>
              </a:ext>
            </a:extLst>
          </p:cNvPr>
          <p:cNvSpPr/>
          <p:nvPr/>
        </p:nvSpPr>
        <p:spPr>
          <a:xfrm>
            <a:off x="1" y="2765869"/>
            <a:ext cx="2505694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D17843-3EA7-B00F-AC0F-B5153A1D264E}"/>
              </a:ext>
            </a:extLst>
          </p:cNvPr>
          <p:cNvSpPr/>
          <p:nvPr/>
        </p:nvSpPr>
        <p:spPr>
          <a:xfrm>
            <a:off x="6840187" y="2789468"/>
            <a:ext cx="5351814" cy="1326262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803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C30B-7BB2-07DE-A918-452B5BC94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C3519F-BF05-F1B2-6D59-7136C8C61FAD}"/>
              </a:ext>
            </a:extLst>
          </p:cNvPr>
          <p:cNvGrpSpPr/>
          <p:nvPr/>
        </p:nvGrpSpPr>
        <p:grpSpPr>
          <a:xfrm>
            <a:off x="410674" y="170676"/>
            <a:ext cx="2805006" cy="957481"/>
            <a:chOff x="410674" y="170676"/>
            <a:chExt cx="6621430" cy="957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3E910F-BFA8-A266-A997-A7E889A368E8}"/>
                </a:ext>
              </a:extLst>
            </p:cNvPr>
            <p:cNvSpPr/>
            <p:nvPr/>
          </p:nvSpPr>
          <p:spPr>
            <a:xfrm>
              <a:off x="432378" y="856761"/>
              <a:ext cx="6599726" cy="271396"/>
            </a:xfrm>
            <a:prstGeom prst="rect">
              <a:avLst/>
            </a:prstGeom>
            <a:solidFill>
              <a:srgbClr val="0F403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97DEB7-43E8-3B35-7960-7C74AEB6E75F}"/>
                </a:ext>
              </a:extLst>
            </p:cNvPr>
            <p:cNvSpPr txBox="1"/>
            <p:nvPr/>
          </p:nvSpPr>
          <p:spPr>
            <a:xfrm>
              <a:off x="410674" y="170676"/>
              <a:ext cx="6599726" cy="686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Conclusion</a:t>
              </a:r>
              <a:endPara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32CE43-1205-E4F1-2D30-4C9355747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01845CF-7571-0ABA-0C48-D191561A58D4}"/>
              </a:ext>
            </a:extLst>
          </p:cNvPr>
          <p:cNvGrpSpPr/>
          <p:nvPr/>
        </p:nvGrpSpPr>
        <p:grpSpPr>
          <a:xfrm>
            <a:off x="410674" y="1827652"/>
            <a:ext cx="11445966" cy="3777372"/>
            <a:chOff x="410674" y="1783906"/>
            <a:chExt cx="11445966" cy="37773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012FA3-1A19-4031-7BD6-2D7F3173F0A6}"/>
                </a:ext>
              </a:extLst>
            </p:cNvPr>
            <p:cNvSpPr txBox="1"/>
            <p:nvPr/>
          </p:nvSpPr>
          <p:spPr>
            <a:xfrm>
              <a:off x="410674" y="1783906"/>
              <a:ext cx="11445966" cy="25869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LLM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기반 자기소개서 피드백 시스템의 품질을 개선하기 위한 </a:t>
              </a:r>
              <a:b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DPO-UA (Dynamic Prompt Optimization for </a:t>
              </a:r>
              <a:r>
                <a:rPr lang="en-US" altLang="ko-KR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UserAware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Feedback)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프레임워크를 제안</a:t>
              </a:r>
            </a:p>
            <a:p>
              <a:pPr algn="ctr">
                <a:lnSpc>
                  <a:spcPct val="130000"/>
                </a:lnSpc>
              </a:pP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기존의 단편적 문장 평가 접근을 넘어서기 위해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우리는 사용자 정보 기반 프롬프트 구성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b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계층적 학습 전략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soft prompt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기반의 프롬프트 최적화를 통합적으로 적용</a:t>
              </a:r>
            </a:p>
            <a:p>
              <a:pPr algn="ctr">
                <a:lnSpc>
                  <a:spcPct val="130000"/>
                </a:lnSpc>
              </a:pP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실험 결과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제안한 방법을 통해 전반적인 학습 안정성과 피드백 표현의 정밀도를 향상 시킬 수 있었음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D3A415-A8E4-60A1-B672-FA7B89F8DDBF}"/>
                </a:ext>
              </a:extLst>
            </p:cNvPr>
            <p:cNvSpPr txBox="1"/>
            <p:nvPr/>
          </p:nvSpPr>
          <p:spPr>
            <a:xfrm>
              <a:off x="2063552" y="5023630"/>
              <a:ext cx="8064896" cy="537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최종적으로 목표했던 여러 한계를 극복한 모델을 개발할 수 있었음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266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48052-806E-1262-CDC5-99EC7F1C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4B0392-8B73-1B9B-22C8-8EB5D8029293}"/>
              </a:ext>
            </a:extLst>
          </p:cNvPr>
          <p:cNvSpPr txBox="1"/>
          <p:nvPr/>
        </p:nvSpPr>
        <p:spPr>
          <a:xfrm>
            <a:off x="4621886" y="2920857"/>
            <a:ext cx="2948228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3475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3C6E0-E061-39D1-3EA0-CBD1CDCFA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CB0B9E-AD09-7D95-2A5A-704F201AD214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7C8D7-0CD5-A11E-6525-5B9021AE180B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Introduction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B35D89-39E9-9418-56D7-E4D3F12D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D8AEB1-FEA6-F378-87B0-4B9DF458A315}"/>
              </a:ext>
            </a:extLst>
          </p:cNvPr>
          <p:cNvSpPr txBox="1"/>
          <p:nvPr/>
        </p:nvSpPr>
        <p:spPr>
          <a:xfrm>
            <a:off x="731404" y="2782973"/>
            <a:ext cx="10729192" cy="186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그러나 기존 시스템은 주로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맞춤법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문장구성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레이아웃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형식적 요소에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국한된 피드백을 제공하는데 그치고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indent="0" algn="ctr" fontAlgn="base" latinLnBrk="1">
              <a:lnSpc>
                <a:spcPct val="13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indent="0" algn="ctr" fontAlgn="base" latinLnBrk="1">
              <a:lnSpc>
                <a:spcPct val="13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특히 현존 시스템은 지원자의 배경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지원분야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경력수준 등의 정보를 반영하지 못하는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구조적 한계로 인해 피드백이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획일적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비문맥적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생성</a:t>
            </a:r>
          </a:p>
        </p:txBody>
      </p:sp>
    </p:spTree>
    <p:extLst>
      <p:ext uri="{BB962C8B-B14F-4D97-AF65-F5344CB8AC3E}">
        <p14:creationId xmlns:p14="http://schemas.microsoft.com/office/powerpoint/2010/main" val="236786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EA23D-A25D-310B-AF3F-C11610BDC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67D47B-74B9-D665-A764-672A5E9B14A8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7AC3C-030C-A627-A1D4-65AC02F22047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Introduction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2B4DFB-2AC7-E1AA-DD34-3257D3753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8755EC4-CD21-7A8F-8CC2-4CF9A0F1748C}"/>
              </a:ext>
            </a:extLst>
          </p:cNvPr>
          <p:cNvGrpSpPr/>
          <p:nvPr/>
        </p:nvGrpSpPr>
        <p:grpSpPr>
          <a:xfrm>
            <a:off x="731404" y="2279193"/>
            <a:ext cx="10729192" cy="2874290"/>
            <a:chOff x="731404" y="1804845"/>
            <a:chExt cx="10729192" cy="28742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69ADA9-638F-5D17-D9B8-1809A3F83575}"/>
                </a:ext>
              </a:extLst>
            </p:cNvPr>
            <p:cNvSpPr txBox="1"/>
            <p:nvPr/>
          </p:nvSpPr>
          <p:spPr>
            <a:xfrm>
              <a:off x="731404" y="4309803"/>
              <a:ext cx="107291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/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을 자동으로 생성할 수 있는 새로운 접근이 필요하다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6C993C-1A60-8F74-4849-762198BBDCC4}"/>
                </a:ext>
              </a:extLst>
            </p:cNvPr>
            <p:cNvSpPr txBox="1"/>
            <p:nvPr/>
          </p:nvSpPr>
          <p:spPr>
            <a:xfrm>
              <a:off x="1883532" y="1804845"/>
              <a:ext cx="8424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한계를 극복하기 위해 단순한 문장 교정 수준을 넘어 지원자의 개별 상황과 목표에 맞춘 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907680-838D-35E1-B6E8-DB9095EE859D}"/>
                </a:ext>
              </a:extLst>
            </p:cNvPr>
            <p:cNvSpPr txBox="1"/>
            <p:nvPr/>
          </p:nvSpPr>
          <p:spPr>
            <a:xfrm>
              <a:off x="3048000" y="291882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kern="0" spc="0" dirty="0">
                  <a:solidFill>
                    <a:srgbClr val="000000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의미 중심 피드백</a:t>
              </a:r>
              <a:endParaRPr lang="ko-KR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58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97FDF-0A57-61F8-1134-1DDF897C9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7F60D9-739A-585D-5907-FA0F466ED4BE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720BBD-F823-7AEE-66B2-FEA547D75142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Introduction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4DC36E-A25C-CD53-4FC9-A9C39E9CF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9EAFF-B3E8-B28E-F8C7-CE5E34204C0C}"/>
              </a:ext>
            </a:extLst>
          </p:cNvPr>
          <p:cNvSpPr txBox="1"/>
          <p:nvPr/>
        </p:nvSpPr>
        <p:spPr>
          <a:xfrm>
            <a:off x="1883532" y="2950262"/>
            <a:ext cx="8424936" cy="1532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DPO-UA </a:t>
            </a:r>
            <a:b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(Dynamic Prompt Optimization for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UserAware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프레임 워크</a:t>
            </a:r>
          </a:p>
        </p:txBody>
      </p:sp>
    </p:spTree>
    <p:extLst>
      <p:ext uri="{BB962C8B-B14F-4D97-AF65-F5344CB8AC3E}">
        <p14:creationId xmlns:p14="http://schemas.microsoft.com/office/powerpoint/2010/main" val="1861064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441-B91F-CD5E-B993-7B4983829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C0A491-5674-B756-9729-5C88647673E8}"/>
              </a:ext>
            </a:extLst>
          </p:cNvPr>
          <p:cNvSpPr/>
          <p:nvPr/>
        </p:nvSpPr>
        <p:spPr>
          <a:xfrm>
            <a:off x="410243" y="856761"/>
            <a:ext cx="3186287" cy="271396"/>
          </a:xfrm>
          <a:prstGeom prst="rect">
            <a:avLst/>
          </a:prstGeom>
          <a:solidFill>
            <a:srgbClr val="0F4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EDEFDB-3382-F2E7-2A5C-C76B4E585B6D}"/>
              </a:ext>
            </a:extLst>
          </p:cNvPr>
          <p:cNvSpPr txBox="1"/>
          <p:nvPr/>
        </p:nvSpPr>
        <p:spPr>
          <a:xfrm>
            <a:off x="432378" y="170676"/>
            <a:ext cx="314334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Introduction</a:t>
            </a:r>
          </a:p>
        </p:txBody>
      </p:sp>
      <p:pic>
        <p:nvPicPr>
          <p:cNvPr id="11" name="그림 10" descr="클립아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51367B5-CEC1-69E3-3452-B3EEE8EF0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93" r="25178" b="22644"/>
          <a:stretch/>
        </p:blipFill>
        <p:spPr>
          <a:xfrm>
            <a:off x="11357692" y="265679"/>
            <a:ext cx="609244" cy="68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433365-9CE6-C1D9-1784-CF1074633830}"/>
              </a:ext>
            </a:extLst>
          </p:cNvPr>
          <p:cNvSpPr txBox="1"/>
          <p:nvPr/>
        </p:nvSpPr>
        <p:spPr>
          <a:xfrm>
            <a:off x="1883532" y="2242825"/>
            <a:ext cx="8424936" cy="2947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지원자의 정보를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pseudo-label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형태로 가공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입력에 주입 후 프롬프트를 정적으로 고정하지 않고 학습 과정에서 </a:t>
            </a:r>
            <a:b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동적으로 최적화 할 수 있도록 설계</a:t>
            </a:r>
            <a:endParaRPr lang="ko-KR" altLang="en-US" dirty="0"/>
          </a:p>
          <a:p>
            <a:pPr algn="ctr">
              <a:lnSpc>
                <a:spcPct val="130000"/>
              </a:lnSpc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DPO_UA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사용자의 정보를 반영한 프롬프트 구성 구조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피드백 난이도에 따라 학습 데이터를 계층화 하는 전략을 결합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최종적으로 모델이 다양한 수준의 피드백을 점진적으로 학습하고 생성할 수 있도록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3578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2596</Words>
  <Application>Microsoft Office PowerPoint</Application>
  <PresentationFormat>와이드스크린</PresentationFormat>
  <Paragraphs>316</Paragraphs>
  <Slides>56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나눔스퀘어OTF ExtraBold</vt:lpstr>
      <vt:lpstr>나눔스퀘어_ac</vt:lpstr>
      <vt:lpstr>나눔스퀘어OTF</vt:lpstr>
      <vt:lpstr>나눔스퀘어</vt:lpstr>
      <vt:lpstr>Arial</vt:lpstr>
      <vt:lpstr>맑은 고딕</vt:lpstr>
      <vt:lpstr>나눔스퀘어OTF_ac Bold</vt:lpstr>
      <vt:lpstr>나눔스퀘어_ac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곽도원</dc:creator>
  <cp:lastModifiedBy>Minho Park</cp:lastModifiedBy>
  <cp:revision>559</cp:revision>
  <dcterms:created xsi:type="dcterms:W3CDTF">2025-05-21T06:39:56Z</dcterms:created>
  <dcterms:modified xsi:type="dcterms:W3CDTF">2025-06-14T19:24:52Z</dcterms:modified>
</cp:coreProperties>
</file>